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47"/>
  </p:notesMasterIdLst>
  <p:handoutMasterIdLst>
    <p:handoutMasterId r:id="rId48"/>
  </p:handoutMasterIdLst>
  <p:sldIdLst>
    <p:sldId id="302" r:id="rId2"/>
    <p:sldId id="280" r:id="rId3"/>
    <p:sldId id="281" r:id="rId4"/>
    <p:sldId id="295" r:id="rId5"/>
    <p:sldId id="282" r:id="rId6"/>
    <p:sldId id="283" r:id="rId7"/>
    <p:sldId id="284" r:id="rId8"/>
    <p:sldId id="285" r:id="rId9"/>
    <p:sldId id="286" r:id="rId10"/>
    <p:sldId id="287" r:id="rId11"/>
    <p:sldId id="298" r:id="rId12"/>
    <p:sldId id="288" r:id="rId13"/>
    <p:sldId id="289" r:id="rId14"/>
    <p:sldId id="291" r:id="rId15"/>
    <p:sldId id="292" r:id="rId16"/>
    <p:sldId id="290" r:id="rId17"/>
    <p:sldId id="293" r:id="rId18"/>
    <p:sldId id="294" r:id="rId19"/>
    <p:sldId id="296" r:id="rId20"/>
    <p:sldId id="297" r:id="rId21"/>
    <p:sldId id="261" r:id="rId22"/>
    <p:sldId id="299" r:id="rId23"/>
    <p:sldId id="269" r:id="rId24"/>
    <p:sldId id="274" r:id="rId25"/>
    <p:sldId id="278" r:id="rId26"/>
    <p:sldId id="276" r:id="rId27"/>
    <p:sldId id="275" r:id="rId28"/>
    <p:sldId id="262" r:id="rId29"/>
    <p:sldId id="263" r:id="rId30"/>
    <p:sldId id="265" r:id="rId31"/>
    <p:sldId id="266" r:id="rId32"/>
    <p:sldId id="267" r:id="rId33"/>
    <p:sldId id="313" r:id="rId34"/>
    <p:sldId id="314" r:id="rId35"/>
    <p:sldId id="315" r:id="rId36"/>
    <p:sldId id="268" r:id="rId37"/>
    <p:sldId id="300" r:id="rId38"/>
    <p:sldId id="279" r:id="rId39"/>
    <p:sldId id="301" r:id="rId40"/>
    <p:sldId id="303" r:id="rId41"/>
    <p:sldId id="309" r:id="rId42"/>
    <p:sldId id="310" r:id="rId43"/>
    <p:sldId id="311" r:id="rId44"/>
    <p:sldId id="304" r:id="rId45"/>
    <p:sldId id="312" r:id="rId46"/>
  </p:sldIdLst>
  <p:sldSz cx="12192000" cy="6858000"/>
  <p:notesSz cx="6858000" cy="9144000"/>
  <p:custDataLst>
    <p:tags r:id="rId49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87E16"/>
    <a:srgbClr val="EE9E08"/>
    <a:srgbClr val="D000FE"/>
    <a:srgbClr val="00FD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132"/>
    <p:restoredTop sz="97179"/>
  </p:normalViewPr>
  <p:slideViewPr>
    <p:cSldViewPr snapToGrid="0" snapToObjects="1">
      <p:cViewPr varScale="1">
        <p:scale>
          <a:sx n="124" d="100"/>
          <a:sy n="124" d="100"/>
        </p:scale>
        <p:origin x="76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3" d="100"/>
          <a:sy n="93" d="100"/>
        </p:scale>
        <p:origin x="5296" y="2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gs" Target="tags/tag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38359C9-4707-574C-BCD3-54E8A40A8B8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4CD0936-6C0E-204C-8263-1D9EC2F185E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932C27-7A12-5D47-865F-0077DE711A5B}" type="datetimeFigureOut">
              <a:rPr lang="en-US" smtClean="0"/>
              <a:t>11/6/22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54CB9E-29BD-9248-9EB0-A432B4BC957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7C7556-9873-2C4B-8743-9EAF0D35721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037806-88C1-EF41-BEDB-EAF076C2E9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59863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EDCE38-12D8-824E-8313-E5640C50BE3F}" type="datetimeFigureOut">
              <a:rPr lang="en-US" smtClean="0"/>
              <a:t>11/6/22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021ECB-A124-AA4D-982B-4CBCFD402A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2452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Hello everybody and thank you for attending my presentation. I am going to talk about the project I recently started working on in the Spassky and </a:t>
            </a:r>
            <a:r>
              <a:rPr lang="en-US" dirty="0" err="1"/>
              <a:t>Koszul</a:t>
            </a:r>
            <a:r>
              <a:rPr lang="en-US" dirty="0"/>
              <a:t> labs, both located in Paris. This project focuses on the unusual cooption of the mitotic machinery to drive, not cell division but cell differentiation.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8847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2AA4C-3692-DC40-ADE0-508B5814C6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>
                <a:latin typeface="Avenir Book" panose="02000503020000020003" pitchFamily="2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C45597-59BF-184F-B29C-07C34F95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2EED0F-48AE-564E-A6C3-CF27D90E860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0F2336-2B77-594A-9C6A-CA3AA84E1B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603CD6-B859-CC4B-973D-63DFFDFCA9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A8A48B6-7138-CD4D-A0E5-305C4B90F1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384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32174-956C-CE42-AF06-2CC1F76FD1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02640"/>
          </a:xfrm>
          <a:prstGeom prst="rect">
            <a:avLst/>
          </a:prstGeom>
          <a:gradFill>
            <a:gsLst>
              <a:gs pos="0">
                <a:schemeClr val="bg2"/>
              </a:gs>
              <a:gs pos="100000">
                <a:schemeClr val="bg2">
                  <a:alpha val="0"/>
                </a:schemeClr>
              </a:gs>
            </a:gsLst>
            <a:lin ang="0" scaled="0"/>
          </a:gradFill>
        </p:spPr>
        <p:txBody>
          <a:bodyPr anchor="ctr">
            <a:noAutofit/>
          </a:bodyPr>
          <a:lstStyle>
            <a:lvl1pPr>
              <a:defRPr sz="2000" b="1">
                <a:latin typeface="Avenir Book" panose="02000503020000020003" pitchFamily="2" charset="0"/>
                <a:ea typeface="Dotum" panose="020B0600000101010101" pitchFamily="34" charset="-127"/>
                <a:cs typeface="Menlo" panose="020B0609030804020204" pitchFamily="49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40962-E512-134A-8B89-5D29AB8A57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0" y="873761"/>
            <a:ext cx="11927840" cy="551751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None/>
              <a:defRPr sz="2000">
                <a:solidFill>
                  <a:schemeClr val="tx1"/>
                </a:solidFill>
                <a:latin typeface="Avenir Book" panose="02000503020000020003" pitchFamily="2" charset="0"/>
                <a:cs typeface="Arial" panose="020B0604020202020204" pitchFamily="34" charset="0"/>
              </a:defRPr>
            </a:lvl1pPr>
            <a:lvl2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defRPr sz="1800">
                <a:solidFill>
                  <a:schemeClr val="tx1"/>
                </a:solidFill>
                <a:latin typeface="Avenir Book" panose="02000503020000020003" pitchFamily="2" charset="0"/>
                <a:cs typeface="Arial" panose="020B0604020202020204" pitchFamily="34" charset="0"/>
              </a:defRPr>
            </a:lvl2pPr>
            <a:lvl3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defRPr sz="1600">
                <a:solidFill>
                  <a:schemeClr val="tx1"/>
                </a:solidFill>
                <a:latin typeface="Avenir Book" panose="02000503020000020003" pitchFamily="2" charset="0"/>
                <a:cs typeface="Arial" panose="020B0604020202020204" pitchFamily="34" charset="0"/>
              </a:defRPr>
            </a:lvl3pPr>
            <a:lvl4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defRPr sz="1400">
                <a:solidFill>
                  <a:schemeClr val="tx1"/>
                </a:solidFill>
                <a:latin typeface="Avenir Book" panose="02000503020000020003" pitchFamily="2" charset="0"/>
                <a:cs typeface="Arial" panose="020B0604020202020204" pitchFamily="34" charset="0"/>
              </a:defRPr>
            </a:lvl4pPr>
            <a:lvl5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defRPr sz="1400">
                <a:solidFill>
                  <a:schemeClr val="tx1"/>
                </a:solidFill>
                <a:latin typeface="Avenir Book" panose="02000503020000020003" pitchFamily="2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A7B3241-74CA-D249-BD38-4C57AA297F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5444" y="6517938"/>
            <a:ext cx="4288156" cy="314642"/>
          </a:xfrm>
        </p:spPr>
        <p:txBody>
          <a:bodyPr>
            <a:normAutofit/>
          </a:bodyPr>
          <a:lstStyle>
            <a:lvl1pPr>
              <a:buNone/>
              <a:defRPr lang="en-US" sz="1000" i="1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5C2DBE3-A140-254C-985C-6AF05AF9AD27}"/>
              </a:ext>
            </a:extLst>
          </p:cNvPr>
          <p:cNvCxnSpPr/>
          <p:nvPr userDrawn="1"/>
        </p:nvCxnSpPr>
        <p:spPr>
          <a:xfrm>
            <a:off x="0" y="806824"/>
            <a:ext cx="12192000" cy="0"/>
          </a:xfrm>
          <a:prstGeom prst="line">
            <a:avLst/>
          </a:prstGeom>
          <a:ln w="9525">
            <a:gradFill flip="none" rotWithShape="1">
              <a:gsLst>
                <a:gs pos="0">
                  <a:schemeClr val="tx1"/>
                </a:gs>
                <a:gs pos="50000">
                  <a:schemeClr val="tx1">
                    <a:alpha val="70000"/>
                  </a:schemeClr>
                </a:gs>
                <a:gs pos="100000">
                  <a:schemeClr val="bg1">
                    <a:alpha val="50000"/>
                  </a:schemeClr>
                </a:gs>
              </a:gsLst>
              <a:lin ang="0" scaled="0"/>
              <a:tileRect/>
            </a:gradFill>
            <a:tailEnd type="non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31649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497741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D9C0A-1549-7443-85EE-55FCCABF3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41912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A1A869-7351-D242-86E9-79866614E9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CE2C13-B8D7-F44C-9139-6617535B90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2020/01/13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696C65-553F-C344-AE7F-E5E25FFE64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R/Bioconductor 101</a:t>
            </a:r>
          </a:p>
        </p:txBody>
      </p:sp>
    </p:spTree>
    <p:extLst>
      <p:ext uri="{BB962C8B-B14F-4D97-AF65-F5344CB8AC3E}">
        <p14:creationId xmlns:p14="http://schemas.microsoft.com/office/powerpoint/2010/main" val="7281208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6">
            <a:alphaModFix amt="8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899439E-A8C1-0147-878A-E596CBCA7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E68514-C71E-D749-B402-5599774739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529C53-DC6E-5B43-AE85-3EF6A4F76C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E34DA9-DD42-8445-BB79-DF30D799A8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4CFCD4-3911-E943-8744-54979FE9BE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8A48B6-7138-CD4D-A0E5-305C4B90F1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1851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venir Book" panose="02000503020000020003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venir Book" panose="02000503020000020003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venir Book" panose="02000503020000020003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venir Book" panose="02000503020000020003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venir Book" panose="02000503020000020003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venir Book" panose="02000503020000020003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-bloggers.com/2020/12/the-tidyverse-in-a-table/" TargetMode="External"/><Relationship Id="rId2" Type="http://schemas.openxmlformats.org/officeDocument/2006/relationships/hyperlink" Target="https://rstudio-education.github.io/tidyverse-cookbook/program.html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s://contributions.bioconductor.org/use-devel.html#use-devel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s://contributions.bioconductor.org/use-devel.html#use-devel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alphaModFix amt="14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B66F8-B83F-1B49-8597-D3245B3603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97978" y="922105"/>
            <a:ext cx="8596044" cy="2517169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en-GB" sz="4400" b="1" dirty="0">
                <a:effectLst/>
                <a:latin typeface="Menlo" panose="020B0609030804020204" pitchFamily="49" charset="0"/>
              </a:rPr>
              <a:t>R/Bioconductor 101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773A9F04-72D8-634B-8B3F-BAED70393E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95910" y="3592462"/>
            <a:ext cx="10000180" cy="3026664"/>
          </a:xfrm>
        </p:spPr>
        <p:txBody>
          <a:bodyPr>
            <a:normAutofit/>
          </a:bodyPr>
          <a:lstStyle/>
          <a:p>
            <a:endParaRPr lang="en-GB" b="1" dirty="0">
              <a:latin typeface="Comfortaa" pitchFamily="2" charset="0"/>
            </a:endParaRPr>
          </a:p>
          <a:p>
            <a:endParaRPr lang="en-GB" b="1" dirty="0">
              <a:latin typeface="Comfortaa" pitchFamily="2" charset="0"/>
            </a:endParaRPr>
          </a:p>
          <a:p>
            <a:endParaRPr lang="en-GB" b="1" dirty="0">
              <a:latin typeface="Comfortaa" pitchFamily="2" charset="0"/>
            </a:endParaRPr>
          </a:p>
          <a:p>
            <a:endParaRPr lang="en-GB" b="1" dirty="0">
              <a:latin typeface="Comfortaa" pitchFamily="2" charset="0"/>
            </a:endParaRPr>
          </a:p>
          <a:p>
            <a:r>
              <a:rPr lang="en-GB" b="1" dirty="0" err="1">
                <a:latin typeface="Comfortaa" pitchFamily="2" charset="0"/>
              </a:rPr>
              <a:t>Physalia</a:t>
            </a:r>
            <a:r>
              <a:rPr lang="en-GB" b="1" dirty="0">
                <a:latin typeface="Comfortaa" pitchFamily="2" charset="0"/>
              </a:rPr>
              <a:t> course 2022</a:t>
            </a:r>
          </a:p>
          <a:p>
            <a:r>
              <a:rPr lang="en-GB" b="1" dirty="0">
                <a:latin typeface="Comfortaa" pitchFamily="2" charset="0"/>
              </a:rPr>
              <a:t>Instructor: </a:t>
            </a:r>
            <a:r>
              <a:rPr lang="en-US" dirty="0">
                <a:latin typeface="Comfortaa" pitchFamily="2" charset="0"/>
              </a:rPr>
              <a:t>Jacques Serizay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397778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CBB83-5433-344C-BDB0-622BF73A0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main classes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3ABC47-DC7F-154A-99D0-C0299824E6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Tibbles can be created from tabular files using </a:t>
            </a:r>
            <a:r>
              <a:rPr lang="en-US" dirty="0" err="1"/>
              <a:t>readr</a:t>
            </a:r>
            <a:r>
              <a:rPr lang="en-US" dirty="0"/>
              <a:t>::</a:t>
            </a:r>
            <a:r>
              <a:rPr lang="en-US" dirty="0" err="1"/>
              <a:t>read_tsv</a:t>
            </a:r>
            <a:r>
              <a:rPr lang="en-US" dirty="0"/>
              <a:t>()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949C03-C5B6-E94F-8188-53F7E2FF3BA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598834" y="5771008"/>
            <a:ext cx="2743200" cy="1452881"/>
          </a:xfrm>
        </p:spPr>
        <p:txBody>
          <a:bodyPr/>
          <a:lstStyle/>
          <a:p>
            <a:fld id="{B9F28562-9D3B-E049-90B5-3EB3B52779B1}" type="slidenum">
              <a:rPr lang="en-US" smtClean="0"/>
              <a:pPr/>
              <a:t>10</a:t>
            </a:fld>
            <a:endParaRPr lang="en-US" b="1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A2BA7-B1CD-0C4D-BDAC-F288A2B4213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9AB3B4-0398-1A49-A6B6-7B9C52FF4659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4114800" cy="365125"/>
          </a:xfrm>
        </p:spPr>
        <p:txBody>
          <a:bodyPr/>
          <a:lstStyle/>
          <a:p>
            <a:r>
              <a:rPr lang="en-US"/>
              <a:t>R/Bioconductor 101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0E35DF-DB8E-6E4E-866C-8AFA389713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85267"/>
            <a:ext cx="12192000" cy="3389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9644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CBB83-5433-344C-BDB0-622BF73A0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main classes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2EDF65-1002-4A4D-9011-8A3399BCD3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949C03-C5B6-E94F-8188-53F7E2FF3BA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598834" y="5771008"/>
            <a:ext cx="2743200" cy="1452881"/>
          </a:xfrm>
        </p:spPr>
        <p:txBody>
          <a:bodyPr/>
          <a:lstStyle/>
          <a:p>
            <a:fld id="{B9F28562-9D3B-E049-90B5-3EB3B52779B1}" type="slidenum">
              <a:rPr lang="en-US" smtClean="0"/>
              <a:pPr/>
              <a:t>11</a:t>
            </a:fld>
            <a:endParaRPr lang="en-US" b="1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0ED419D-504A-B94D-9B3D-38CB46644F7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9AB3B4-0398-1A49-A6B6-7B9C52FF4659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4114800" cy="365125"/>
          </a:xfrm>
        </p:spPr>
        <p:txBody>
          <a:bodyPr/>
          <a:lstStyle/>
          <a:p>
            <a:r>
              <a:rPr lang="en-US"/>
              <a:t>R/Bioconductor 101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AF962E-988E-4D47-8737-4E065F5EC5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21057"/>
            <a:ext cx="12192000" cy="241588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18971A8F-CB51-314C-835F-0E84D4401FF4}"/>
              </a:ext>
            </a:extLst>
          </p:cNvPr>
          <p:cNvSpPr/>
          <p:nvPr/>
        </p:nvSpPr>
        <p:spPr>
          <a:xfrm>
            <a:off x="2217594" y="3201714"/>
            <a:ext cx="381264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err="1">
                <a:solidFill>
                  <a:schemeClr val="bg1"/>
                </a:solidFill>
              </a:rPr>
              <a:t>dat</a:t>
            </a:r>
            <a:r>
              <a:rPr lang="en-US" sz="2000" b="1" dirty="0">
                <a:solidFill>
                  <a:schemeClr val="bg1"/>
                </a:solidFill>
              </a:rPr>
              <a:t>[ </a:t>
            </a:r>
            <a:r>
              <a:rPr lang="en-US" sz="2000" b="1" dirty="0">
                <a:solidFill>
                  <a:srgbClr val="00B0F0"/>
                </a:solidFill>
              </a:rPr>
              <a:t>dat$column_name_1 == …</a:t>
            </a:r>
            <a:r>
              <a:rPr lang="en-US" sz="2000" b="1" dirty="0"/>
              <a:t> </a:t>
            </a:r>
            <a:r>
              <a:rPr lang="en-US" sz="2000" b="1" dirty="0">
                <a:solidFill>
                  <a:schemeClr val="bg1"/>
                </a:solidFill>
              </a:rPr>
              <a:t>,  ]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293D528-7084-C547-9825-18CDA97CAF73}"/>
              </a:ext>
            </a:extLst>
          </p:cNvPr>
          <p:cNvSpPr/>
          <p:nvPr/>
        </p:nvSpPr>
        <p:spPr>
          <a:xfrm>
            <a:off x="3447134" y="4265500"/>
            <a:ext cx="626203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err="1">
                <a:solidFill>
                  <a:schemeClr val="bg1"/>
                </a:solidFill>
              </a:rPr>
              <a:t>dat</a:t>
            </a:r>
            <a:r>
              <a:rPr lang="en-US" sz="2000" b="1" dirty="0">
                <a:solidFill>
                  <a:schemeClr val="bg1"/>
                </a:solidFill>
              </a:rPr>
              <a:t>[ </a:t>
            </a:r>
            <a:r>
              <a:rPr lang="en-US" sz="2000" b="1" dirty="0">
                <a:solidFill>
                  <a:srgbClr val="00B0F0"/>
                </a:solidFill>
              </a:rPr>
              <a:t>dat$column_name_1 == …</a:t>
            </a:r>
            <a:r>
              <a:rPr lang="en-US" sz="2000" b="1" dirty="0"/>
              <a:t> </a:t>
            </a:r>
            <a:r>
              <a:rPr lang="en-US" sz="2000" b="1" dirty="0">
                <a:solidFill>
                  <a:schemeClr val="bg1"/>
                </a:solidFill>
              </a:rPr>
              <a:t>, </a:t>
            </a:r>
            <a:r>
              <a:rPr lang="en-US" sz="2000" b="1" dirty="0">
                <a:solidFill>
                  <a:srgbClr val="00B050"/>
                </a:solidFill>
                <a:latin typeface="Courier" pitchFamily="2" charset="0"/>
              </a:rPr>
              <a:t>“column_name_2”</a:t>
            </a:r>
            <a:r>
              <a:rPr lang="en-US" sz="2000" b="1" dirty="0">
                <a:solidFill>
                  <a:schemeClr val="bg1"/>
                </a:solidFill>
              </a:rPr>
              <a:t> ]</a:t>
            </a:r>
            <a:r>
              <a:rPr lang="en-US" sz="2000" b="1" dirty="0"/>
              <a:t> ]</a:t>
            </a:r>
          </a:p>
        </p:txBody>
      </p:sp>
    </p:spTree>
    <p:extLst>
      <p:ext uri="{BB962C8B-B14F-4D97-AF65-F5344CB8AC3E}">
        <p14:creationId xmlns:p14="http://schemas.microsoft.com/office/powerpoint/2010/main" val="38167901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CBB83-5433-344C-BDB0-622BF73A0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main classes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3ABC47-DC7F-154A-99D0-C0299824E6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Lists</a:t>
            </a:r>
          </a:p>
          <a:p>
            <a:endParaRPr lang="en-US" dirty="0"/>
          </a:p>
          <a:p>
            <a:pPr lvl="1"/>
            <a:r>
              <a:rPr lang="en-US" dirty="0"/>
              <a:t>Defined with list() function</a:t>
            </a:r>
          </a:p>
          <a:p>
            <a:endParaRPr lang="en-US" dirty="0"/>
          </a:p>
          <a:p>
            <a:pPr lvl="1"/>
            <a:r>
              <a:rPr lang="en-US" dirty="0"/>
              <a:t>Each element can be whatever object you want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Each element can be named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949C03-C5B6-E94F-8188-53F7E2FF3BA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598834" y="5771008"/>
            <a:ext cx="2743200" cy="1452881"/>
          </a:xfrm>
        </p:spPr>
        <p:txBody>
          <a:bodyPr/>
          <a:lstStyle/>
          <a:p>
            <a:fld id="{B9F28562-9D3B-E049-90B5-3EB3B52779B1}" type="slidenum">
              <a:rPr lang="en-US" smtClean="0"/>
              <a:pPr/>
              <a:t>12</a:t>
            </a:fld>
            <a:endParaRPr lang="en-US" b="1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AB086F-81B6-6A46-8434-4747C7FD27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9AB3B4-0398-1A49-A6B6-7B9C52FF4659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4114800" cy="365125"/>
          </a:xfrm>
        </p:spPr>
        <p:txBody>
          <a:bodyPr/>
          <a:lstStyle/>
          <a:p>
            <a:r>
              <a:rPr lang="en-US"/>
              <a:t>R/Bioconductor 101</a:t>
            </a:r>
          </a:p>
        </p:txBody>
      </p:sp>
    </p:spTree>
    <p:extLst>
      <p:ext uri="{BB962C8B-B14F-4D97-AF65-F5344CB8AC3E}">
        <p14:creationId xmlns:p14="http://schemas.microsoft.com/office/powerpoint/2010/main" val="3567365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CBB83-5433-344C-BDB0-622BF73A0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main classes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3ABC47-DC7F-154A-99D0-C0299824E6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Lists</a:t>
            </a:r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949C03-C5B6-E94F-8188-53F7E2FF3BA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598834" y="5771008"/>
            <a:ext cx="2743200" cy="1452881"/>
          </a:xfrm>
        </p:spPr>
        <p:txBody>
          <a:bodyPr/>
          <a:lstStyle/>
          <a:p>
            <a:fld id="{B9F28562-9D3B-E049-90B5-3EB3B52779B1}" type="slidenum">
              <a:rPr lang="en-US" smtClean="0"/>
              <a:pPr/>
              <a:t>13</a:t>
            </a:fld>
            <a:endParaRPr lang="en-US" b="1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498C12-82E6-C941-9AAF-A7B41D75A73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9AB3B4-0398-1A49-A6B6-7B9C52FF4659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4114800" cy="365125"/>
          </a:xfrm>
        </p:spPr>
        <p:txBody>
          <a:bodyPr/>
          <a:lstStyle/>
          <a:p>
            <a:r>
              <a:rPr lang="en-US"/>
              <a:t>R/Bioconductor 101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149B03B-D165-4846-BCDB-1A594C124B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4603"/>
          <a:stretch/>
        </p:blipFill>
        <p:spPr>
          <a:xfrm>
            <a:off x="4092405" y="0"/>
            <a:ext cx="7251134" cy="1055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1881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CBB83-5433-344C-BDB0-622BF73A0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main classes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3ABC47-DC7F-154A-99D0-C0299824E6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Lists</a:t>
            </a:r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949C03-C5B6-E94F-8188-53F7E2FF3BA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598834" y="5771008"/>
            <a:ext cx="2743200" cy="1452881"/>
          </a:xfrm>
        </p:spPr>
        <p:txBody>
          <a:bodyPr/>
          <a:lstStyle/>
          <a:p>
            <a:fld id="{B9F28562-9D3B-E049-90B5-3EB3B52779B1}" type="slidenum">
              <a:rPr lang="en-US" smtClean="0"/>
              <a:pPr/>
              <a:t>14</a:t>
            </a:fld>
            <a:endParaRPr lang="en-US" b="1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5CCA23-FFC7-044F-8F4C-70C9BD9BC0F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9AB3B4-0398-1A49-A6B6-7B9C52FF4659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4114800" cy="365125"/>
          </a:xfrm>
        </p:spPr>
        <p:txBody>
          <a:bodyPr/>
          <a:lstStyle/>
          <a:p>
            <a:r>
              <a:rPr lang="en-US"/>
              <a:t>R/Bioconductor 101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149B03B-D165-4846-BCDB-1A594C124B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8888"/>
          <a:stretch/>
        </p:blipFill>
        <p:spPr>
          <a:xfrm>
            <a:off x="4092405" y="0"/>
            <a:ext cx="7251134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7640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CBB83-5433-344C-BDB0-622BF73A0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main classes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3ABC47-DC7F-154A-99D0-C0299824E6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Lists</a:t>
            </a:r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949C03-C5B6-E94F-8188-53F7E2FF3BA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598834" y="5771008"/>
            <a:ext cx="2743200" cy="1452881"/>
          </a:xfrm>
        </p:spPr>
        <p:txBody>
          <a:bodyPr/>
          <a:lstStyle/>
          <a:p>
            <a:fld id="{B9F28562-9D3B-E049-90B5-3EB3B52779B1}" type="slidenum">
              <a:rPr lang="en-US" smtClean="0"/>
              <a:pPr/>
              <a:t>15</a:t>
            </a:fld>
            <a:endParaRPr lang="en-US" b="1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0B1837-73CB-8847-926C-6B06372FA27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9AB3B4-0398-1A49-A6B6-7B9C52FF4659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4114800" cy="365125"/>
          </a:xfrm>
        </p:spPr>
        <p:txBody>
          <a:bodyPr/>
          <a:lstStyle/>
          <a:p>
            <a:r>
              <a:rPr lang="en-US"/>
              <a:t>R/Bioconductor 101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149B03B-D165-4846-BCDB-1A594C124B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396"/>
          <a:stretch/>
        </p:blipFill>
        <p:spPr>
          <a:xfrm>
            <a:off x="4092405" y="0"/>
            <a:ext cx="7251134" cy="5802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8667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CBB83-5433-344C-BDB0-622BF73A0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main classes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3ABC47-DC7F-154A-99D0-C0299824E6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Lists</a:t>
            </a:r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949C03-C5B6-E94F-8188-53F7E2FF3BA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598834" y="5771008"/>
            <a:ext cx="2743200" cy="1452881"/>
          </a:xfrm>
        </p:spPr>
        <p:txBody>
          <a:bodyPr/>
          <a:lstStyle/>
          <a:p>
            <a:fld id="{B9F28562-9D3B-E049-90B5-3EB3B52779B1}" type="slidenum">
              <a:rPr lang="en-US" smtClean="0"/>
              <a:pPr/>
              <a:t>16</a:t>
            </a:fld>
            <a:endParaRPr lang="en-US" b="1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2A6278-7E0A-3349-BB5A-9F6FD341F19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9AB3B4-0398-1A49-A6B6-7B9C52FF4659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4114800" cy="365125"/>
          </a:xfrm>
        </p:spPr>
        <p:txBody>
          <a:bodyPr/>
          <a:lstStyle/>
          <a:p>
            <a:r>
              <a:rPr lang="en-US"/>
              <a:t>R/Bioconductor 101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149B03B-D165-4846-BCDB-1A594C124B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2405" y="0"/>
            <a:ext cx="72511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5634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CBB83-5433-344C-BDB0-622BF73A0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main classes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3ABC47-DC7F-154A-99D0-C0299824E6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can iterate a function over each element of a list using </a:t>
            </a:r>
            <a:r>
              <a:rPr lang="en-US" dirty="0" err="1"/>
              <a:t>lapply</a:t>
            </a:r>
            <a:r>
              <a:rPr lang="en-US" dirty="0"/>
              <a:t>(list, function(element) {…} )</a:t>
            </a:r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949C03-C5B6-E94F-8188-53F7E2FF3BA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598834" y="5771008"/>
            <a:ext cx="2743200" cy="1452881"/>
          </a:xfrm>
        </p:spPr>
        <p:txBody>
          <a:bodyPr/>
          <a:lstStyle/>
          <a:p>
            <a:fld id="{B9F28562-9D3B-E049-90B5-3EB3B52779B1}" type="slidenum">
              <a:rPr lang="en-US" smtClean="0"/>
              <a:pPr/>
              <a:t>17</a:t>
            </a:fld>
            <a:endParaRPr lang="en-US" b="1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D9B992-ECF1-C247-A3BE-C10E53AEAE5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9AB3B4-0398-1A49-A6B6-7B9C52FF4659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4114800" cy="365125"/>
          </a:xfrm>
        </p:spPr>
        <p:txBody>
          <a:bodyPr/>
          <a:lstStyle/>
          <a:p>
            <a:r>
              <a:rPr lang="en-US"/>
              <a:t>R/Bioconductor 101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913D171-87BD-B14F-B86A-1E25146366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0604" y="2319017"/>
            <a:ext cx="3564164" cy="3762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7705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CBB83-5433-344C-BDB0-622BF73A0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main classes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3ABC47-DC7F-154A-99D0-C0299824E6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You can iterate a function over each element of a list using </a:t>
            </a:r>
            <a:r>
              <a:rPr lang="en-US" dirty="0" err="1"/>
              <a:t>lapply</a:t>
            </a:r>
            <a:r>
              <a:rPr lang="en-US" dirty="0"/>
              <a:t>(list, function(element) {…} )</a:t>
            </a:r>
          </a:p>
          <a:p>
            <a:endParaRPr lang="en-US" dirty="0"/>
          </a:p>
          <a:p>
            <a:pPr lvl="1"/>
            <a:r>
              <a:rPr lang="en-US" dirty="0"/>
              <a:t>This is the equivalent of a </a:t>
            </a:r>
            <a:r>
              <a:rPr lang="en-US" u="sng" dirty="0"/>
              <a:t>for</a:t>
            </a:r>
            <a:r>
              <a:rPr lang="en-US" dirty="0"/>
              <a:t> loop, but: </a:t>
            </a:r>
          </a:p>
          <a:p>
            <a:pPr lvl="1"/>
            <a:endParaRPr lang="en-US" dirty="0"/>
          </a:p>
          <a:p>
            <a:pPr lvl="2"/>
            <a:r>
              <a:rPr lang="en-US" dirty="0"/>
              <a:t>Can be significantly faster</a:t>
            </a:r>
          </a:p>
          <a:p>
            <a:pPr lvl="2"/>
            <a:r>
              <a:rPr lang="en-US" dirty="0"/>
              <a:t>Parallelizable</a:t>
            </a:r>
          </a:p>
          <a:p>
            <a:pPr lvl="2"/>
            <a:r>
              <a:rPr lang="en-US" dirty="0"/>
              <a:t>Does not modify your environment</a:t>
            </a:r>
          </a:p>
          <a:p>
            <a:pPr lvl="2"/>
            <a:r>
              <a:rPr lang="en-US" dirty="0"/>
              <a:t>Returns anything you want in a list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If you are writing a for loop, there are good chances you can switch to </a:t>
            </a:r>
            <a:r>
              <a:rPr lang="en-US" dirty="0" err="1"/>
              <a:t>lapply</a:t>
            </a:r>
            <a:r>
              <a:rPr lang="en-US" dirty="0"/>
              <a:t>()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949C03-C5B6-E94F-8188-53F7E2FF3BA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598834" y="5771008"/>
            <a:ext cx="2743200" cy="1452881"/>
          </a:xfrm>
        </p:spPr>
        <p:txBody>
          <a:bodyPr/>
          <a:lstStyle/>
          <a:p>
            <a:fld id="{B9F28562-9D3B-E049-90B5-3EB3B52779B1}" type="slidenum">
              <a:rPr lang="en-US" smtClean="0"/>
              <a:pPr/>
              <a:t>18</a:t>
            </a:fld>
            <a:endParaRPr lang="en-US" b="1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B579CC-18FB-2642-872F-109BB970867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9AB3B4-0398-1A49-A6B6-7B9C52FF4659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4114800" cy="365125"/>
          </a:xfrm>
        </p:spPr>
        <p:txBody>
          <a:bodyPr/>
          <a:lstStyle/>
          <a:p>
            <a:r>
              <a:rPr lang="en-US"/>
              <a:t>R/Bioconductor 101</a:t>
            </a:r>
          </a:p>
        </p:txBody>
      </p:sp>
    </p:spTree>
    <p:extLst>
      <p:ext uri="{BB962C8B-B14F-4D97-AF65-F5344CB8AC3E}">
        <p14:creationId xmlns:p14="http://schemas.microsoft.com/office/powerpoint/2010/main" val="15663671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CBB83-5433-344C-BDB0-622BF73A0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Vectors vs. list vs. </a:t>
            </a:r>
            <a:r>
              <a:rPr lang="en-US" dirty="0" err="1"/>
              <a:t>tibbles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3ABC47-DC7F-154A-99D0-C0299824E6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Vectors are series of single elements</a:t>
            </a:r>
          </a:p>
          <a:p>
            <a:endParaRPr lang="en-US" dirty="0"/>
          </a:p>
          <a:p>
            <a:r>
              <a:rPr lang="en-US" dirty="0"/>
              <a:t>Lists are nested vectors</a:t>
            </a:r>
          </a:p>
          <a:p>
            <a:endParaRPr lang="en-US" dirty="0"/>
          </a:p>
          <a:p>
            <a:r>
              <a:rPr lang="en-US" dirty="0"/>
              <a:t>Tibbles are a special case of lists where all elements are of the same length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949C03-C5B6-E94F-8188-53F7E2FF3BA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598834" y="5771008"/>
            <a:ext cx="2743200" cy="1452881"/>
          </a:xfrm>
        </p:spPr>
        <p:txBody>
          <a:bodyPr/>
          <a:lstStyle/>
          <a:p>
            <a:fld id="{B9F28562-9D3B-E049-90B5-3EB3B52779B1}" type="slidenum">
              <a:rPr lang="en-US" smtClean="0"/>
              <a:pPr/>
              <a:t>19</a:t>
            </a:fld>
            <a:endParaRPr lang="en-US" b="1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514B8D-5896-EA4C-B7A5-3190ABB5FDC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9AB3B4-0398-1A49-A6B6-7B9C52FF4659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4114800" cy="365125"/>
          </a:xfrm>
        </p:spPr>
        <p:txBody>
          <a:bodyPr/>
          <a:lstStyle/>
          <a:p>
            <a:r>
              <a:rPr lang="en-US"/>
              <a:t>R/Bioconductor 101</a:t>
            </a:r>
          </a:p>
        </p:txBody>
      </p:sp>
    </p:spTree>
    <p:extLst>
      <p:ext uri="{BB962C8B-B14F-4D97-AF65-F5344CB8AC3E}">
        <p14:creationId xmlns:p14="http://schemas.microsoft.com/office/powerpoint/2010/main" val="14677800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CBB83-5433-344C-BDB0-622BF73A0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main classes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3ABC47-DC7F-154A-99D0-C0299824E6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Vectors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949C03-C5B6-E94F-8188-53F7E2FF3BA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598834" y="5771008"/>
            <a:ext cx="2743200" cy="1452881"/>
          </a:xfrm>
        </p:spPr>
        <p:txBody>
          <a:bodyPr/>
          <a:lstStyle/>
          <a:p>
            <a:fld id="{B9F28562-9D3B-E049-90B5-3EB3B52779B1}" type="slidenum">
              <a:rPr lang="en-US" smtClean="0"/>
              <a:pPr/>
              <a:t>2</a:t>
            </a:fld>
            <a:endParaRPr lang="en-US" b="1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A00C12-4117-C847-A72E-BB0204D9A9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9AB3B4-0398-1A49-A6B6-7B9C52FF4659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4114800" cy="365125"/>
          </a:xfrm>
        </p:spPr>
        <p:txBody>
          <a:bodyPr/>
          <a:lstStyle/>
          <a:p>
            <a:r>
              <a:rPr lang="en-US"/>
              <a:t>R/Bioconductor 101</a:t>
            </a:r>
          </a:p>
        </p:txBody>
      </p:sp>
    </p:spTree>
    <p:extLst>
      <p:ext uri="{BB962C8B-B14F-4D97-AF65-F5344CB8AC3E}">
        <p14:creationId xmlns:p14="http://schemas.microsoft.com/office/powerpoint/2010/main" val="574111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CBB83-5433-344C-BDB0-622BF73A0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essential packages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3ABC47-DC7F-154A-99D0-C0299824E6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2400" dirty="0" err="1"/>
              <a:t>Tidyverse</a:t>
            </a:r>
            <a:r>
              <a:rPr lang="en-US" sz="2400" dirty="0"/>
              <a:t> (</a:t>
            </a:r>
            <a:r>
              <a:rPr lang="en-US" sz="2400" dirty="0">
                <a:hlinkClick r:id="rId2"/>
              </a:rPr>
              <a:t>https://rstudio-education.github.io/tidyverse-cookbook/program.html</a:t>
            </a:r>
            <a:r>
              <a:rPr lang="en-US" sz="2400" dirty="0"/>
              <a:t>) </a:t>
            </a:r>
          </a:p>
          <a:p>
            <a:endParaRPr lang="en-US" sz="2400" dirty="0"/>
          </a:p>
          <a:p>
            <a:pPr lvl="1"/>
            <a:r>
              <a:rPr lang="en-US" dirty="0"/>
              <a:t>Verb-based ecosystem 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dplyr</a:t>
            </a:r>
            <a:r>
              <a:rPr lang="en-US" dirty="0"/>
              <a:t>::filter</a:t>
            </a:r>
          </a:p>
          <a:p>
            <a:pPr lvl="1"/>
            <a:r>
              <a:rPr lang="en-US" dirty="0" err="1"/>
              <a:t>dplyr</a:t>
            </a:r>
            <a:r>
              <a:rPr lang="en-US" dirty="0"/>
              <a:t>::arrange</a:t>
            </a:r>
          </a:p>
          <a:p>
            <a:pPr lvl="1"/>
            <a:r>
              <a:rPr lang="en-US" dirty="0" err="1"/>
              <a:t>dplyr</a:t>
            </a:r>
            <a:r>
              <a:rPr lang="en-US" dirty="0"/>
              <a:t>::mutate</a:t>
            </a:r>
          </a:p>
          <a:p>
            <a:pPr lvl="1"/>
            <a:r>
              <a:rPr lang="en-US" dirty="0" err="1"/>
              <a:t>tidyr</a:t>
            </a:r>
            <a:r>
              <a:rPr lang="en-US" dirty="0"/>
              <a:t>::gather</a:t>
            </a:r>
          </a:p>
          <a:p>
            <a:pPr lvl="1"/>
            <a:r>
              <a:rPr lang="en-US" dirty="0"/>
              <a:t>ggplot2 plotting functions</a:t>
            </a:r>
          </a:p>
          <a:p>
            <a:pPr lvl="1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949C03-C5B6-E94F-8188-53F7E2FF3BA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598834" y="5771008"/>
            <a:ext cx="2743200" cy="1452881"/>
          </a:xfrm>
        </p:spPr>
        <p:txBody>
          <a:bodyPr/>
          <a:lstStyle/>
          <a:p>
            <a:fld id="{B9F28562-9D3B-E049-90B5-3EB3B52779B1}" type="slidenum">
              <a:rPr lang="en-US" smtClean="0"/>
              <a:pPr/>
              <a:t>20</a:t>
            </a:fld>
            <a:endParaRPr lang="en-US" b="1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B048CF-9756-1D49-8EDB-F30C1816DA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9AB3B4-0398-1A49-A6B6-7B9C52FF4659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4114800" cy="365125"/>
          </a:xfrm>
        </p:spPr>
        <p:txBody>
          <a:bodyPr/>
          <a:lstStyle/>
          <a:p>
            <a:r>
              <a:rPr lang="en-US"/>
              <a:t>R/Bioconductor 101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16A6431-C097-2341-BC5E-E510A19C0924}"/>
              </a:ext>
            </a:extLst>
          </p:cNvPr>
          <p:cNvSpPr/>
          <p:nvPr/>
        </p:nvSpPr>
        <p:spPr>
          <a:xfrm>
            <a:off x="5245127" y="3537857"/>
            <a:ext cx="648967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Everything documented/summarized here:</a:t>
            </a:r>
          </a:p>
          <a:p>
            <a:r>
              <a:rPr lang="en-US" sz="2800" dirty="0">
                <a:solidFill>
                  <a:srgbClr val="0563C1"/>
                </a:solidFill>
                <a:hlinkClick r:id="rId3"/>
              </a:rPr>
              <a:t>https://www.r-bloggers.com/2020/12/the-tidyverse-in-a-table/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7657353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CBB83-5433-344C-BDB0-622BF73A0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essential packages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3ABC47-DC7F-154A-99D0-C0299824E6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Magrittr’s</a:t>
            </a:r>
            <a:r>
              <a:rPr lang="en-US" dirty="0"/>
              <a:t> pipe </a:t>
            </a:r>
            <a:r>
              <a:rPr lang="en-US" dirty="0">
                <a:latin typeface="Courier" pitchFamily="2" charset="0"/>
              </a:rPr>
              <a:t>%&gt;%</a:t>
            </a:r>
          </a:p>
          <a:p>
            <a:endParaRPr lang="en-US" dirty="0">
              <a:latin typeface="Courier" pitchFamily="2" charset="0"/>
            </a:endParaRPr>
          </a:p>
          <a:p>
            <a:pPr lvl="1"/>
            <a:r>
              <a:rPr lang="en-US" dirty="0"/>
              <a:t>Just like a pipe in bash, for R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Very useful in combination with </a:t>
            </a:r>
            <a:r>
              <a:rPr lang="en-US" dirty="0" err="1"/>
              <a:t>tidyverse’s</a:t>
            </a:r>
            <a:r>
              <a:rPr lang="en-US" dirty="0"/>
              <a:t> </a:t>
            </a:r>
            <a:r>
              <a:rPr lang="en-US" dirty="0" err="1"/>
              <a:t>dplyr</a:t>
            </a:r>
            <a:r>
              <a:rPr lang="en-US" dirty="0"/>
              <a:t> for data wrangling </a:t>
            </a:r>
          </a:p>
          <a:p>
            <a:pPr lvl="1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949C03-C5B6-E94F-8188-53F7E2FF3BA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598834" y="5771008"/>
            <a:ext cx="2743200" cy="1452881"/>
          </a:xfrm>
        </p:spPr>
        <p:txBody>
          <a:bodyPr/>
          <a:lstStyle/>
          <a:p>
            <a:fld id="{B9F28562-9D3B-E049-90B5-3EB3B52779B1}" type="slidenum">
              <a:rPr lang="en-US" smtClean="0"/>
              <a:pPr/>
              <a:t>21</a:t>
            </a:fld>
            <a:endParaRPr lang="en-US" b="1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AA4171-2ADC-D248-86F4-9461B83487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9AB3B4-0398-1A49-A6B6-7B9C52FF4659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4114800" cy="365125"/>
          </a:xfrm>
        </p:spPr>
        <p:txBody>
          <a:bodyPr/>
          <a:lstStyle/>
          <a:p>
            <a:r>
              <a:rPr lang="en-US"/>
              <a:t>R/Bioconductor 101</a:t>
            </a:r>
          </a:p>
        </p:txBody>
      </p:sp>
    </p:spTree>
    <p:extLst>
      <p:ext uri="{BB962C8B-B14F-4D97-AF65-F5344CB8AC3E}">
        <p14:creationId xmlns:p14="http://schemas.microsoft.com/office/powerpoint/2010/main" val="39429933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CBB83-5433-344C-BDB0-622BF73A0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essential packages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AC4360D-B91A-0846-9F5E-9813FB1663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-1405"/>
          <a:stretch/>
        </p:blipFill>
        <p:spPr>
          <a:xfrm>
            <a:off x="5750982" y="665622"/>
            <a:ext cx="6379028" cy="6279463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FAFB72-D410-3041-A685-80A4718EDC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949C03-C5B6-E94F-8188-53F7E2FF3BA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598834" y="5771008"/>
            <a:ext cx="2743200" cy="1452881"/>
          </a:xfrm>
        </p:spPr>
        <p:txBody>
          <a:bodyPr/>
          <a:lstStyle/>
          <a:p>
            <a:fld id="{B9F28562-9D3B-E049-90B5-3EB3B52779B1}" type="slidenum">
              <a:rPr lang="en-US" smtClean="0"/>
              <a:pPr/>
              <a:t>22</a:t>
            </a:fld>
            <a:endParaRPr lang="en-US" b="1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94D9509-A702-7C4D-B42F-DF905EF9055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236E94-1109-1A4C-8138-A7786C224555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6356350"/>
            <a:ext cx="2743200" cy="365125"/>
          </a:xfrm>
        </p:spPr>
        <p:txBody>
          <a:bodyPr/>
          <a:lstStyle/>
          <a:p>
            <a:r>
              <a:rPr lang="en-GB"/>
              <a:t>2020/01/13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9AB3B4-0398-1A49-A6B6-7B9C52FF4659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4114800" cy="365125"/>
          </a:xfrm>
        </p:spPr>
        <p:txBody>
          <a:bodyPr/>
          <a:lstStyle/>
          <a:p>
            <a:r>
              <a:rPr lang="en-US"/>
              <a:t>R/Bioconductor 101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0C0EDBE-661C-BB43-A75F-9A8BA86726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90" y="665621"/>
            <a:ext cx="5426312" cy="619237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12E0B91-8AF3-A845-A18D-25E864BB65F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963"/>
          <a:stretch/>
        </p:blipFill>
        <p:spPr>
          <a:xfrm>
            <a:off x="5761868" y="2373994"/>
            <a:ext cx="6336377" cy="4484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0364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CBB83-5433-344C-BDB0-622BF73A0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essential packages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3ABC47-DC7F-154A-99D0-C0299824E6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 </a:t>
            </a:r>
            <a:r>
              <a:rPr lang="en-US" i="1" dirty="0"/>
              <a:t>per se </a:t>
            </a:r>
            <a:r>
              <a:rPr lang="en-US" dirty="0"/>
              <a:t>is useful for statistical analyses. </a:t>
            </a:r>
          </a:p>
          <a:p>
            <a:endParaRPr lang="en-US" dirty="0"/>
          </a:p>
          <a:p>
            <a:r>
              <a:rPr lang="en-US" dirty="0"/>
              <a:t>Why do bioinformaticians keep talking about R then?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In other words, </a:t>
            </a:r>
            <a:r>
              <a:rPr lang="en-US" b="1" dirty="0"/>
              <a:t>how do we unlock the power of R-stats in genomics</a:t>
            </a:r>
            <a:r>
              <a:rPr lang="en-US" dirty="0"/>
              <a:t>?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949C03-C5B6-E94F-8188-53F7E2FF3BA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598834" y="5771008"/>
            <a:ext cx="2743200" cy="1452881"/>
          </a:xfrm>
        </p:spPr>
        <p:txBody>
          <a:bodyPr/>
          <a:lstStyle/>
          <a:p>
            <a:fld id="{B9F28562-9D3B-E049-90B5-3EB3B52779B1}" type="slidenum">
              <a:rPr lang="en-US" smtClean="0"/>
              <a:pPr/>
              <a:t>23</a:t>
            </a:fld>
            <a:endParaRPr lang="en-US" b="1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2C51BA-0F87-B545-B010-3F5AD5F7F95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9AB3B4-0398-1A49-A6B6-7B9C52FF4659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4114800" cy="365125"/>
          </a:xfrm>
        </p:spPr>
        <p:txBody>
          <a:bodyPr/>
          <a:lstStyle/>
          <a:p>
            <a:r>
              <a:rPr lang="en-US"/>
              <a:t>R/Bioconductor 101</a:t>
            </a:r>
          </a:p>
        </p:txBody>
      </p:sp>
    </p:spTree>
    <p:extLst>
      <p:ext uri="{BB962C8B-B14F-4D97-AF65-F5344CB8AC3E}">
        <p14:creationId xmlns:p14="http://schemas.microsoft.com/office/powerpoint/2010/main" val="34927392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CBB83-5433-344C-BDB0-622BF73A0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you need in bioinformatics to study genomics?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3ABC47-DC7F-154A-99D0-C0299824E6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Most common genomic files: </a:t>
            </a:r>
          </a:p>
          <a:p>
            <a:endParaRPr lang="en-US" dirty="0"/>
          </a:p>
          <a:p>
            <a:pPr lvl="1"/>
            <a:r>
              <a:rPr lang="en-US" b="1" u="sng" dirty="0"/>
              <a:t>BED</a:t>
            </a:r>
            <a:r>
              <a:rPr lang="en-US" dirty="0"/>
              <a:t> format: essentially a set of chromosomal ranges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949C03-C5B6-E94F-8188-53F7E2FF3BA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598834" y="5771008"/>
            <a:ext cx="2743200" cy="1452881"/>
          </a:xfrm>
        </p:spPr>
        <p:txBody>
          <a:bodyPr/>
          <a:lstStyle/>
          <a:p>
            <a:fld id="{B9F28562-9D3B-E049-90B5-3EB3B52779B1}" type="slidenum">
              <a:rPr lang="en-US" smtClean="0"/>
              <a:pPr/>
              <a:t>24</a:t>
            </a:fld>
            <a:endParaRPr lang="en-US" b="1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9BE0B3-7A53-664E-A523-E2C98B3A64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9AB3B4-0398-1A49-A6B6-7B9C52FF4659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4114800" cy="365125"/>
          </a:xfrm>
        </p:spPr>
        <p:txBody>
          <a:bodyPr/>
          <a:lstStyle/>
          <a:p>
            <a:r>
              <a:rPr lang="en-US"/>
              <a:t>R/Bioconductor 101</a:t>
            </a:r>
          </a:p>
        </p:txBody>
      </p:sp>
    </p:spTree>
    <p:extLst>
      <p:ext uri="{BB962C8B-B14F-4D97-AF65-F5344CB8AC3E}">
        <p14:creationId xmlns:p14="http://schemas.microsoft.com/office/powerpoint/2010/main" val="13698423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CBB83-5433-344C-BDB0-622BF73A0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you need in bioinformatics to study genomics?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3ABC47-DC7F-154A-99D0-C0299824E6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Most common genomic files: </a:t>
            </a:r>
          </a:p>
          <a:p>
            <a:endParaRPr lang="en-US" dirty="0"/>
          </a:p>
          <a:p>
            <a:pPr lvl="1"/>
            <a:r>
              <a:rPr lang="en-US" b="1" u="sng" dirty="0"/>
              <a:t>BED</a:t>
            </a:r>
            <a:r>
              <a:rPr lang="en-US" dirty="0"/>
              <a:t> format: essentially a set of chromosomal ranges</a:t>
            </a:r>
          </a:p>
          <a:p>
            <a:pPr lvl="1"/>
            <a:endParaRPr lang="en-US" dirty="0"/>
          </a:p>
          <a:p>
            <a:pPr lvl="1"/>
            <a:r>
              <a:rPr lang="en-US" b="1" u="sng" dirty="0" err="1"/>
              <a:t>BigWig</a:t>
            </a:r>
            <a:r>
              <a:rPr lang="en-US" dirty="0"/>
              <a:t> format: essentially </a:t>
            </a:r>
            <a:r>
              <a:rPr lang="en-US" dirty="0" err="1"/>
              <a:t>veeeeeeeee</a:t>
            </a:r>
            <a:r>
              <a:rPr lang="en-US" dirty="0"/>
              <a:t>…</a:t>
            </a:r>
            <a:r>
              <a:rPr lang="en-US" dirty="0" err="1"/>
              <a:t>eeeeery</a:t>
            </a:r>
            <a:r>
              <a:rPr lang="en-US" dirty="0"/>
              <a:t> long numerical vectors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949C03-C5B6-E94F-8188-53F7E2FF3BA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598834" y="5771008"/>
            <a:ext cx="2743200" cy="1452881"/>
          </a:xfrm>
        </p:spPr>
        <p:txBody>
          <a:bodyPr/>
          <a:lstStyle/>
          <a:p>
            <a:fld id="{B9F28562-9D3B-E049-90B5-3EB3B52779B1}" type="slidenum">
              <a:rPr lang="en-US" smtClean="0"/>
              <a:pPr/>
              <a:t>25</a:t>
            </a:fld>
            <a:endParaRPr lang="en-US" b="1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C46B69-C613-A04F-B792-24C542A0A0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9AB3B4-0398-1A49-A6B6-7B9C52FF4659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4114800" cy="365125"/>
          </a:xfrm>
        </p:spPr>
        <p:txBody>
          <a:bodyPr/>
          <a:lstStyle/>
          <a:p>
            <a:r>
              <a:rPr lang="en-US"/>
              <a:t>R/Bioconductor 101</a:t>
            </a:r>
          </a:p>
        </p:txBody>
      </p:sp>
    </p:spTree>
    <p:extLst>
      <p:ext uri="{BB962C8B-B14F-4D97-AF65-F5344CB8AC3E}">
        <p14:creationId xmlns:p14="http://schemas.microsoft.com/office/powerpoint/2010/main" val="39492477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CBB83-5433-344C-BDB0-622BF73A0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you need in bioinformatics to study genomics?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3ABC47-DC7F-154A-99D0-C0299824E6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Most common genomic files: </a:t>
            </a:r>
          </a:p>
          <a:p>
            <a:endParaRPr lang="en-US" dirty="0"/>
          </a:p>
          <a:p>
            <a:pPr lvl="1"/>
            <a:r>
              <a:rPr lang="en-US" b="1" u="sng" dirty="0"/>
              <a:t>BED</a:t>
            </a:r>
            <a:r>
              <a:rPr lang="en-US" dirty="0"/>
              <a:t> format: essentially a set of chromosomal ranges</a:t>
            </a:r>
          </a:p>
          <a:p>
            <a:pPr lvl="1"/>
            <a:endParaRPr lang="en-US" dirty="0"/>
          </a:p>
          <a:p>
            <a:pPr lvl="1"/>
            <a:r>
              <a:rPr lang="en-US" b="1" u="sng" dirty="0" err="1"/>
              <a:t>BigWig</a:t>
            </a:r>
            <a:r>
              <a:rPr lang="en-US" dirty="0"/>
              <a:t> format: essentially </a:t>
            </a:r>
            <a:r>
              <a:rPr lang="en-US" dirty="0" err="1"/>
              <a:t>veeeeeeeee</a:t>
            </a:r>
            <a:r>
              <a:rPr lang="en-US" dirty="0"/>
              <a:t>…</a:t>
            </a:r>
            <a:r>
              <a:rPr lang="en-US" dirty="0" err="1"/>
              <a:t>eeeeery</a:t>
            </a:r>
            <a:r>
              <a:rPr lang="en-US" dirty="0"/>
              <a:t> long numerical vectors</a:t>
            </a:r>
          </a:p>
          <a:p>
            <a:pPr lvl="1"/>
            <a:endParaRPr lang="en-US" dirty="0"/>
          </a:p>
          <a:p>
            <a:pPr lvl="1"/>
            <a:r>
              <a:rPr lang="en-US" b="1" u="sng" dirty="0" err="1"/>
              <a:t>Fasta</a:t>
            </a:r>
            <a:r>
              <a:rPr lang="en-US" dirty="0"/>
              <a:t> format: letters, letters, letters</a:t>
            </a:r>
          </a:p>
          <a:p>
            <a:pPr lvl="1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949C03-C5B6-E94F-8188-53F7E2FF3BA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598834" y="5771008"/>
            <a:ext cx="2743200" cy="1452881"/>
          </a:xfrm>
        </p:spPr>
        <p:txBody>
          <a:bodyPr/>
          <a:lstStyle/>
          <a:p>
            <a:fld id="{B9F28562-9D3B-E049-90B5-3EB3B52779B1}" type="slidenum">
              <a:rPr lang="en-US" smtClean="0"/>
              <a:pPr/>
              <a:t>26</a:t>
            </a:fld>
            <a:endParaRPr lang="en-US" b="1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9ED901-38DB-9E48-9D14-94554B58207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9AB3B4-0398-1A49-A6B6-7B9C52FF4659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4114800" cy="365125"/>
          </a:xfrm>
        </p:spPr>
        <p:txBody>
          <a:bodyPr/>
          <a:lstStyle/>
          <a:p>
            <a:r>
              <a:rPr lang="en-US"/>
              <a:t>R/Bioconductor 101</a:t>
            </a:r>
          </a:p>
        </p:txBody>
      </p:sp>
    </p:spTree>
    <p:extLst>
      <p:ext uri="{BB962C8B-B14F-4D97-AF65-F5344CB8AC3E}">
        <p14:creationId xmlns:p14="http://schemas.microsoft.com/office/powerpoint/2010/main" val="9718427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CBB83-5433-344C-BDB0-622BF73A0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you need in bioinformatics to study genomics?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3ABC47-DC7F-154A-99D0-C0299824E6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Most common genomic files: </a:t>
            </a:r>
          </a:p>
          <a:p>
            <a:endParaRPr lang="en-US" dirty="0"/>
          </a:p>
          <a:p>
            <a:pPr lvl="1"/>
            <a:r>
              <a:rPr lang="en-US" dirty="0"/>
              <a:t>BED format: essentially a set of chromosomal ranges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BigWig</a:t>
            </a:r>
            <a:r>
              <a:rPr lang="en-US" dirty="0"/>
              <a:t> format: essentially </a:t>
            </a:r>
            <a:r>
              <a:rPr lang="en-US" dirty="0" err="1"/>
              <a:t>veeeeeeeee</a:t>
            </a:r>
            <a:r>
              <a:rPr lang="en-US" dirty="0"/>
              <a:t>…</a:t>
            </a:r>
            <a:r>
              <a:rPr lang="en-US" dirty="0" err="1"/>
              <a:t>eeeeery</a:t>
            </a:r>
            <a:r>
              <a:rPr lang="en-US" dirty="0"/>
              <a:t> long numerical vectors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Fasta</a:t>
            </a:r>
            <a:r>
              <a:rPr lang="en-US" dirty="0"/>
              <a:t> format: letters, letters, letters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Others (bam, GFF, …): can usually be described/built on as one of the two options above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949C03-C5B6-E94F-8188-53F7E2FF3BA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598834" y="5771008"/>
            <a:ext cx="2743200" cy="1452881"/>
          </a:xfrm>
        </p:spPr>
        <p:txBody>
          <a:bodyPr/>
          <a:lstStyle/>
          <a:p>
            <a:fld id="{B9F28562-9D3B-E049-90B5-3EB3B52779B1}" type="slidenum">
              <a:rPr lang="en-US" smtClean="0"/>
              <a:pPr/>
              <a:t>27</a:t>
            </a:fld>
            <a:endParaRPr lang="en-US" b="1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B679D0-227E-9D43-B0FD-19BCA662FA1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9AB3B4-0398-1A49-A6B6-7B9C52FF4659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4114800" cy="365125"/>
          </a:xfrm>
        </p:spPr>
        <p:txBody>
          <a:bodyPr/>
          <a:lstStyle/>
          <a:p>
            <a:r>
              <a:rPr lang="en-US"/>
              <a:t>R/Bioconductor 101</a:t>
            </a:r>
          </a:p>
        </p:txBody>
      </p:sp>
    </p:spTree>
    <p:extLst>
      <p:ext uri="{BB962C8B-B14F-4D97-AF65-F5344CB8AC3E}">
        <p14:creationId xmlns:p14="http://schemas.microsoft.com/office/powerpoint/2010/main" val="25721523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CBB83-5433-344C-BDB0-622BF73A0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Bioconductor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75C0842-7870-D640-AA97-848498893C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GB" dirty="0"/>
              <a:t>Free, open-source repository</a:t>
            </a:r>
          </a:p>
          <a:p>
            <a:pPr>
              <a:lnSpc>
                <a:spcPct val="150000"/>
              </a:lnSpc>
            </a:pPr>
            <a:r>
              <a:rPr lang="en-GB" dirty="0"/>
              <a:t>Open development software project</a:t>
            </a:r>
          </a:p>
          <a:p>
            <a:pPr>
              <a:lnSpc>
                <a:spcPct val="150000"/>
              </a:lnSpc>
            </a:pPr>
            <a:r>
              <a:rPr lang="en-GB" dirty="0"/>
              <a:t>Based primarily on the statistical R programming language</a:t>
            </a:r>
          </a:p>
          <a:p>
            <a:pPr>
              <a:lnSpc>
                <a:spcPct val="150000"/>
              </a:lnSpc>
            </a:pPr>
            <a:r>
              <a:rPr lang="en-US" dirty="0"/>
              <a:t>Bioconductor’s releases are bi-annual</a:t>
            </a:r>
            <a:endParaRPr lang="en-GB" dirty="0"/>
          </a:p>
          <a:p>
            <a:pPr>
              <a:lnSpc>
                <a:spcPct val="150000"/>
              </a:lnSpc>
            </a:pPr>
            <a:r>
              <a:rPr lang="en-GB" b="1" u="sng" dirty="0"/>
              <a:t>Provides tools for the analysis and comprehension of genomic data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949C03-C5B6-E94F-8188-53F7E2FF3BA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598834" y="5771008"/>
            <a:ext cx="2743200" cy="1452881"/>
          </a:xfrm>
        </p:spPr>
        <p:txBody>
          <a:bodyPr/>
          <a:lstStyle/>
          <a:p>
            <a:fld id="{B9F28562-9D3B-E049-90B5-3EB3B52779B1}" type="slidenum">
              <a:rPr lang="en-US" smtClean="0"/>
              <a:pPr/>
              <a:t>28</a:t>
            </a:fld>
            <a:endParaRPr lang="en-US" b="1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EDB9AA-3FD1-984B-A875-278DAB59034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9AB3B4-0398-1A49-A6B6-7B9C52FF4659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4114800" cy="365125"/>
          </a:xfrm>
        </p:spPr>
        <p:txBody>
          <a:bodyPr/>
          <a:lstStyle/>
          <a:p>
            <a:r>
              <a:rPr lang="en-US"/>
              <a:t>R/Bioconductor 101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4DCCDC7-36AE-E040-8269-5EAAC2E71E6F}"/>
              </a:ext>
            </a:extLst>
          </p:cNvPr>
          <p:cNvSpPr/>
          <p:nvPr/>
        </p:nvSpPr>
        <p:spPr>
          <a:xfrm>
            <a:off x="4731994" y="906650"/>
            <a:ext cx="494205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/>
              <a:t>https://</a:t>
            </a:r>
            <a:r>
              <a:rPr lang="en-US" sz="2800" b="1" dirty="0" err="1"/>
              <a:t>www.bioconductor.org</a:t>
            </a:r>
            <a:r>
              <a:rPr lang="en-US" sz="2800" b="1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41354213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CBB83-5433-344C-BDB0-622BF73A0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Bioconductor installation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3347874-31DB-B044-8B40-DA936B03BF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Through </a:t>
            </a:r>
            <a:r>
              <a:rPr lang="en-US" dirty="0" err="1"/>
              <a:t>BiocManager</a:t>
            </a:r>
            <a:endParaRPr lang="en-US" dirty="0"/>
          </a:p>
          <a:p>
            <a:endParaRPr lang="en-US" dirty="0"/>
          </a:p>
          <a:p>
            <a:r>
              <a:rPr lang="en-US" dirty="0"/>
              <a:t>As easy as: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949C03-C5B6-E94F-8188-53F7E2FF3BA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598834" y="5771008"/>
            <a:ext cx="2743200" cy="1452881"/>
          </a:xfrm>
        </p:spPr>
        <p:txBody>
          <a:bodyPr/>
          <a:lstStyle/>
          <a:p>
            <a:fld id="{B9F28562-9D3B-E049-90B5-3EB3B52779B1}" type="slidenum">
              <a:rPr lang="en-US" smtClean="0"/>
              <a:pPr/>
              <a:t>29</a:t>
            </a:fld>
            <a:endParaRPr lang="en-US" b="1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1A6918-1F98-1142-B677-C47F714A46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9AB3B4-0398-1A49-A6B6-7B9C52FF4659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4114800" cy="365125"/>
          </a:xfrm>
        </p:spPr>
        <p:txBody>
          <a:bodyPr/>
          <a:lstStyle/>
          <a:p>
            <a:r>
              <a:rPr lang="en-US"/>
              <a:t>R/Bioconductor 101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5A11067-41CF-7F48-AFD2-878C13E37BF4}"/>
              </a:ext>
            </a:extLst>
          </p:cNvPr>
          <p:cNvSpPr/>
          <p:nvPr/>
        </p:nvSpPr>
        <p:spPr>
          <a:xfrm>
            <a:off x="2783044" y="2834356"/>
            <a:ext cx="5555885" cy="8876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b="1" dirty="0" err="1">
                <a:solidFill>
                  <a:srgbClr val="007020"/>
                </a:solidFill>
                <a:latin typeface="Courier" pitchFamily="2" charset="0"/>
              </a:rPr>
              <a:t>install.packages</a:t>
            </a:r>
            <a:r>
              <a:rPr lang="en-GB" dirty="0">
                <a:solidFill>
                  <a:srgbClr val="333333"/>
                </a:solidFill>
                <a:latin typeface="Courier" pitchFamily="2" charset="0"/>
              </a:rPr>
              <a:t>(</a:t>
            </a:r>
            <a:r>
              <a:rPr lang="en-GB" dirty="0">
                <a:solidFill>
                  <a:srgbClr val="4070A0"/>
                </a:solidFill>
                <a:latin typeface="Courier" pitchFamily="2" charset="0"/>
              </a:rPr>
              <a:t>"</a:t>
            </a:r>
            <a:r>
              <a:rPr lang="en-GB" dirty="0" err="1">
                <a:solidFill>
                  <a:srgbClr val="4070A0"/>
                </a:solidFill>
                <a:latin typeface="Courier" pitchFamily="2" charset="0"/>
              </a:rPr>
              <a:t>BiocManager</a:t>
            </a:r>
            <a:r>
              <a:rPr lang="en-GB" dirty="0">
                <a:solidFill>
                  <a:srgbClr val="4070A0"/>
                </a:solidFill>
                <a:latin typeface="Courier" pitchFamily="2" charset="0"/>
              </a:rPr>
              <a:t>"</a:t>
            </a:r>
            <a:r>
              <a:rPr lang="en-GB" dirty="0">
                <a:solidFill>
                  <a:srgbClr val="333333"/>
                </a:solidFill>
                <a:latin typeface="Courier" pitchFamily="2" charset="0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GB" b="1" dirty="0" err="1">
                <a:solidFill>
                  <a:srgbClr val="007020"/>
                </a:solidFill>
                <a:latin typeface="Courier" pitchFamily="2" charset="0"/>
              </a:rPr>
              <a:t>BiocManager</a:t>
            </a:r>
            <a:r>
              <a:rPr lang="en-GB" b="1" dirty="0">
                <a:solidFill>
                  <a:srgbClr val="007020"/>
                </a:solidFill>
                <a:latin typeface="Courier" pitchFamily="2" charset="0"/>
              </a:rPr>
              <a:t>::install</a:t>
            </a:r>
            <a:r>
              <a:rPr lang="en-GB" dirty="0">
                <a:latin typeface="Courier" pitchFamily="2" charset="0"/>
              </a:rPr>
              <a:t>(version = </a:t>
            </a:r>
            <a:r>
              <a:rPr lang="en-GB" dirty="0">
                <a:solidFill>
                  <a:srgbClr val="4070A0"/>
                </a:solidFill>
                <a:latin typeface="Courier" pitchFamily="2" charset="0"/>
              </a:rPr>
              <a:t>"</a:t>
            </a:r>
            <a:r>
              <a:rPr lang="en-GB" dirty="0" err="1">
                <a:solidFill>
                  <a:srgbClr val="4070A0"/>
                </a:solidFill>
                <a:latin typeface="Courier" pitchFamily="2" charset="0"/>
              </a:rPr>
              <a:t>devel</a:t>
            </a:r>
            <a:r>
              <a:rPr lang="en-GB" dirty="0">
                <a:solidFill>
                  <a:srgbClr val="4070A0"/>
                </a:solidFill>
                <a:latin typeface="Courier" pitchFamily="2" charset="0"/>
              </a:rPr>
              <a:t>"</a:t>
            </a:r>
            <a:r>
              <a:rPr lang="en-GB" dirty="0">
                <a:latin typeface="Courier" pitchFamily="2" charset="0"/>
              </a:rPr>
              <a:t>) </a:t>
            </a:r>
            <a:endParaRPr lang="en-GB" dirty="0">
              <a:solidFill>
                <a:srgbClr val="333333"/>
              </a:solidFill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43118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CBB83-5433-344C-BDB0-622BF73A0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main classes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3ABC47-DC7F-154A-99D0-C0299824E6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Vectors</a:t>
            </a:r>
          </a:p>
          <a:p>
            <a:endParaRPr lang="en-US" dirty="0"/>
          </a:p>
          <a:p>
            <a:pPr lvl="1"/>
            <a:r>
              <a:rPr lang="en-US" dirty="0"/>
              <a:t>Defined with c() function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949C03-C5B6-E94F-8188-53F7E2FF3BA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598834" y="5771008"/>
            <a:ext cx="2743200" cy="1452881"/>
          </a:xfrm>
        </p:spPr>
        <p:txBody>
          <a:bodyPr/>
          <a:lstStyle/>
          <a:p>
            <a:fld id="{B9F28562-9D3B-E049-90B5-3EB3B52779B1}" type="slidenum">
              <a:rPr lang="en-US" smtClean="0"/>
              <a:pPr/>
              <a:t>3</a:t>
            </a:fld>
            <a:endParaRPr lang="en-US" b="1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9689F7-5269-0740-9A62-5F63EC1FC9D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9AB3B4-0398-1A49-A6B6-7B9C52FF4659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4114800" cy="365125"/>
          </a:xfrm>
        </p:spPr>
        <p:txBody>
          <a:bodyPr/>
          <a:lstStyle/>
          <a:p>
            <a:r>
              <a:rPr lang="en-US"/>
              <a:t>R/Bioconductor 101</a:t>
            </a:r>
          </a:p>
        </p:txBody>
      </p:sp>
    </p:spTree>
    <p:extLst>
      <p:ext uri="{BB962C8B-B14F-4D97-AF65-F5344CB8AC3E}">
        <p14:creationId xmlns:p14="http://schemas.microsoft.com/office/powerpoint/2010/main" val="35173388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CBB83-5433-344C-BDB0-622BF73A07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02640"/>
          </a:xfrm>
        </p:spPr>
        <p:txBody>
          <a:bodyPr/>
          <a:lstStyle/>
          <a:p>
            <a:r>
              <a:rPr lang="en-US" dirty="0"/>
              <a:t>Bioconductor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A3D3831-0814-2D45-8892-D8296379AB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Integrated in 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949C03-C5B6-E94F-8188-53F7E2FF3BA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598834" y="5771008"/>
            <a:ext cx="2743200" cy="1452881"/>
          </a:xfrm>
        </p:spPr>
        <p:txBody>
          <a:bodyPr/>
          <a:lstStyle/>
          <a:p>
            <a:fld id="{B9F28562-9D3B-E049-90B5-3EB3B52779B1}" type="slidenum">
              <a:rPr lang="en-US" smtClean="0"/>
              <a:pPr/>
              <a:t>30</a:t>
            </a:fld>
            <a:endParaRPr lang="en-US" b="1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D12992-4F28-724B-A422-E21735B32C2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9AB3B4-0398-1A49-A6B6-7B9C52FF4659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4114800" cy="365125"/>
          </a:xfrm>
        </p:spPr>
        <p:txBody>
          <a:bodyPr/>
          <a:lstStyle/>
          <a:p>
            <a:r>
              <a:rPr lang="en-US"/>
              <a:t>R/Bioconductor 101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63AA45F-615D-BD49-A424-F204B46CE5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0958" y="2530491"/>
            <a:ext cx="7761080" cy="4190983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0346803A-6E16-6E47-B288-BD0EF602EF7C}"/>
              </a:ext>
            </a:extLst>
          </p:cNvPr>
          <p:cNvSpPr/>
          <p:nvPr/>
        </p:nvSpPr>
        <p:spPr>
          <a:xfrm>
            <a:off x="2931596" y="2873040"/>
            <a:ext cx="1400783" cy="30155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FE87611-A01F-A443-B0D6-EDE6C09B3713}"/>
              </a:ext>
            </a:extLst>
          </p:cNvPr>
          <p:cNvSpPr/>
          <p:nvPr/>
        </p:nvSpPr>
        <p:spPr>
          <a:xfrm>
            <a:off x="2931596" y="6530643"/>
            <a:ext cx="2188723" cy="19083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29AD51E-28E2-F04B-985F-5957A8576DB9}"/>
              </a:ext>
            </a:extLst>
          </p:cNvPr>
          <p:cNvSpPr/>
          <p:nvPr/>
        </p:nvSpPr>
        <p:spPr>
          <a:xfrm>
            <a:off x="5500715" y="2534410"/>
            <a:ext cx="4907976" cy="227811"/>
          </a:xfrm>
          <a:prstGeom prst="rect">
            <a:avLst/>
          </a:prstGeom>
          <a:solidFill>
            <a:srgbClr val="313131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1949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CBB83-5433-344C-BDB0-622BF73A07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02640"/>
          </a:xfrm>
        </p:spPr>
        <p:txBody>
          <a:bodyPr/>
          <a:lstStyle/>
          <a:p>
            <a:r>
              <a:rPr lang="en-US"/>
              <a:t>Bioconductor version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A3D3831-0814-2D45-8892-D8296379AB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Integrated in R</a:t>
            </a:r>
          </a:p>
          <a:p>
            <a:r>
              <a:rPr lang="en-US" dirty="0"/>
              <a:t>Bioconductor’s version depends on your R version</a:t>
            </a:r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949C03-C5B6-E94F-8188-53F7E2FF3BA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598834" y="5771008"/>
            <a:ext cx="2743200" cy="1452881"/>
          </a:xfrm>
        </p:spPr>
        <p:txBody>
          <a:bodyPr/>
          <a:lstStyle/>
          <a:p>
            <a:fld id="{B9F28562-9D3B-E049-90B5-3EB3B52779B1}" type="slidenum">
              <a:rPr lang="en-US" smtClean="0"/>
              <a:pPr/>
              <a:t>31</a:t>
            </a:fld>
            <a:endParaRPr lang="en-US" b="1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1D7122-0F13-6947-AD0E-5E7B255E387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9AB3B4-0398-1A49-A6B6-7B9C52FF4659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4114800" cy="365125"/>
          </a:xfrm>
        </p:spPr>
        <p:txBody>
          <a:bodyPr/>
          <a:lstStyle/>
          <a:p>
            <a:r>
              <a:rPr lang="en-US"/>
              <a:t>R/Bioconductor 101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0069D3C-B63E-A045-B3FF-5029189E6C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0958" y="2530491"/>
            <a:ext cx="7761080" cy="4190983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97BAC15B-EF68-2244-AEFB-C86BA607FCCA}"/>
              </a:ext>
            </a:extLst>
          </p:cNvPr>
          <p:cNvSpPr/>
          <p:nvPr/>
        </p:nvSpPr>
        <p:spPr>
          <a:xfrm>
            <a:off x="2931596" y="2873040"/>
            <a:ext cx="1400783" cy="30155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49F928A-F4A1-4043-A11C-862D03DDEFDE}"/>
              </a:ext>
            </a:extLst>
          </p:cNvPr>
          <p:cNvSpPr/>
          <p:nvPr/>
        </p:nvSpPr>
        <p:spPr>
          <a:xfrm>
            <a:off x="2931596" y="6530643"/>
            <a:ext cx="2188723" cy="19083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6AD4889-9BEF-654B-814A-EBB0636C2EF4}"/>
              </a:ext>
            </a:extLst>
          </p:cNvPr>
          <p:cNvSpPr/>
          <p:nvPr/>
        </p:nvSpPr>
        <p:spPr>
          <a:xfrm>
            <a:off x="5500715" y="2534410"/>
            <a:ext cx="4907976" cy="227811"/>
          </a:xfrm>
          <a:prstGeom prst="rect">
            <a:avLst/>
          </a:prstGeom>
          <a:solidFill>
            <a:srgbClr val="313131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9315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CBB83-5433-344C-BDB0-622BF73A0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Bioconductor version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A3D3831-0814-2D45-8892-D8296379AB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 </a:t>
            </a:r>
            <a:r>
              <a:rPr lang="en-US" dirty="0" err="1"/>
              <a:t>Bioc</a:t>
            </a:r>
            <a:r>
              <a:rPr lang="en-US" dirty="0"/>
              <a:t> packages are restricted to a certain version!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949C03-C5B6-E94F-8188-53F7E2FF3BA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598834" y="5771008"/>
            <a:ext cx="2743200" cy="1452881"/>
          </a:xfrm>
        </p:spPr>
        <p:txBody>
          <a:bodyPr/>
          <a:lstStyle/>
          <a:p>
            <a:fld id="{B9F28562-9D3B-E049-90B5-3EB3B52779B1}" type="slidenum">
              <a:rPr lang="en-US" smtClean="0"/>
              <a:pPr/>
              <a:t>32</a:t>
            </a:fld>
            <a:endParaRPr lang="en-US" b="1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0F81BC-3749-954E-833B-7895EA9E1CB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9AB3B4-0398-1A49-A6B6-7B9C52FF4659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4114800" cy="365125"/>
          </a:xfrm>
        </p:spPr>
        <p:txBody>
          <a:bodyPr/>
          <a:lstStyle/>
          <a:p>
            <a:r>
              <a:rPr lang="en-US"/>
              <a:t>R/Bioconductor 101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C27A9A4-6EAF-8F47-8093-B9BA3B8AEF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0958" y="2530491"/>
            <a:ext cx="7761080" cy="4190983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2B950405-C7EB-824E-A7AF-D1764B1E9D3C}"/>
              </a:ext>
            </a:extLst>
          </p:cNvPr>
          <p:cNvSpPr/>
          <p:nvPr/>
        </p:nvSpPr>
        <p:spPr>
          <a:xfrm>
            <a:off x="2931596" y="2873040"/>
            <a:ext cx="1400783" cy="30155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5CAD7A3-AE45-5541-A39E-9DA6FCEF18D9}"/>
              </a:ext>
            </a:extLst>
          </p:cNvPr>
          <p:cNvSpPr/>
          <p:nvPr/>
        </p:nvSpPr>
        <p:spPr>
          <a:xfrm>
            <a:off x="2931596" y="6530643"/>
            <a:ext cx="2188723" cy="19083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C494C5C-7E14-BB4D-BF42-B1AA36B8A2A4}"/>
              </a:ext>
            </a:extLst>
          </p:cNvPr>
          <p:cNvSpPr/>
          <p:nvPr/>
        </p:nvSpPr>
        <p:spPr>
          <a:xfrm>
            <a:off x="5500715" y="2534410"/>
            <a:ext cx="4907976" cy="227811"/>
          </a:xfrm>
          <a:prstGeom prst="rect">
            <a:avLst/>
          </a:prstGeom>
          <a:solidFill>
            <a:srgbClr val="313131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6507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CBB83-5433-344C-BDB0-622BF73A0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Bioconductor version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A3D3831-0814-2D45-8892-D8296379AB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develop an R/</a:t>
            </a:r>
            <a:r>
              <a:rPr lang="en-US" dirty="0" err="1"/>
              <a:t>Bioc</a:t>
            </a:r>
            <a:r>
              <a:rPr lang="en-US" dirty="0"/>
              <a:t> package, developers must be careful of the weather…</a:t>
            </a:r>
          </a:p>
          <a:p>
            <a:r>
              <a:rPr lang="en-US" dirty="0">
                <a:hlinkClick r:id="rId2"/>
              </a:rPr>
              <a:t>https://contributions.bioconductor.org/use-devel.html#use-devel</a:t>
            </a:r>
            <a:endParaRPr lang="en-US" dirty="0"/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949C03-C5B6-E94F-8188-53F7E2FF3BA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598834" y="5771008"/>
            <a:ext cx="2743200" cy="1452881"/>
          </a:xfrm>
        </p:spPr>
        <p:txBody>
          <a:bodyPr/>
          <a:lstStyle/>
          <a:p>
            <a:fld id="{B9F28562-9D3B-E049-90B5-3EB3B52779B1}" type="slidenum">
              <a:rPr lang="en-US" smtClean="0"/>
              <a:pPr/>
              <a:t>33</a:t>
            </a:fld>
            <a:endParaRPr lang="en-US" b="1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0F81BC-3749-954E-833B-7895EA9E1CB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9AB3B4-0398-1A49-A6B6-7B9C52FF4659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4114800" cy="365125"/>
          </a:xfrm>
        </p:spPr>
        <p:txBody>
          <a:bodyPr/>
          <a:lstStyle/>
          <a:p>
            <a:r>
              <a:rPr lang="en-US"/>
              <a:t>R/Bioconductor 101</a:t>
            </a:r>
          </a:p>
        </p:txBody>
      </p:sp>
    </p:spTree>
    <p:extLst>
      <p:ext uri="{BB962C8B-B14F-4D97-AF65-F5344CB8AC3E}">
        <p14:creationId xmlns:p14="http://schemas.microsoft.com/office/powerpoint/2010/main" val="29754616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CBB83-5433-344C-BDB0-622BF73A07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02640"/>
          </a:xfrm>
        </p:spPr>
        <p:txBody>
          <a:bodyPr/>
          <a:lstStyle/>
          <a:p>
            <a:r>
              <a:rPr lang="en-US" dirty="0"/>
              <a:t>Bioconductor version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A3D3831-0814-2D45-8892-D8296379AB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To develop an R/</a:t>
            </a:r>
            <a:r>
              <a:rPr lang="en-US" dirty="0" err="1"/>
              <a:t>Bioc</a:t>
            </a:r>
            <a:r>
              <a:rPr lang="en-US" dirty="0"/>
              <a:t> package, developers must be careful of the weather…</a:t>
            </a:r>
          </a:p>
          <a:p>
            <a:r>
              <a:rPr lang="en-US" dirty="0">
                <a:hlinkClick r:id="rId2"/>
              </a:rPr>
              <a:t>https://contributions.bioconductor.org/use-devel.html#use-devel</a:t>
            </a:r>
            <a:endParaRPr lang="en-US" dirty="0"/>
          </a:p>
          <a:p>
            <a:br>
              <a:rPr lang="en-US" dirty="0"/>
            </a:b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949C03-C5B6-E94F-8188-53F7E2FF3BA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598834" y="5771008"/>
            <a:ext cx="2743200" cy="1452881"/>
          </a:xfrm>
        </p:spPr>
        <p:txBody>
          <a:bodyPr/>
          <a:lstStyle/>
          <a:p>
            <a:fld id="{B9F28562-9D3B-E049-90B5-3EB3B52779B1}" type="slidenum">
              <a:rPr lang="en-US" smtClean="0"/>
              <a:pPr/>
              <a:t>34</a:t>
            </a:fld>
            <a:endParaRPr lang="en-US" b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0F81BC-3749-954E-833B-7895EA9E1CB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9AB3B4-0398-1A49-A6B6-7B9C52FF4659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4114800" cy="365125"/>
          </a:xfrm>
        </p:spPr>
        <p:txBody>
          <a:bodyPr/>
          <a:lstStyle/>
          <a:p>
            <a:r>
              <a:rPr lang="en-US"/>
              <a:t>R/Bioconductor 101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E83ADA-F701-B54A-A948-B602D8B64F6A}"/>
              </a:ext>
            </a:extLst>
          </p:cNvPr>
          <p:cNvSpPr txBox="1"/>
          <p:nvPr/>
        </p:nvSpPr>
        <p:spPr>
          <a:xfrm>
            <a:off x="802886" y="2462948"/>
            <a:ext cx="10319001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venir Book" panose="02000503020000020003" pitchFamily="2" charset="0"/>
                <a:cs typeface="Arial" panose="020B0604020202020204" pitchFamily="34" charset="0"/>
              </a:rPr>
              <a:t>Package authors should develop against the version of R that will be available to users when the Bioconductor </a:t>
            </a:r>
            <a:r>
              <a:rPr lang="en-US" sz="2000" dirty="0" err="1">
                <a:latin typeface="Avenir Book" panose="02000503020000020003" pitchFamily="2" charset="0"/>
                <a:cs typeface="Arial" panose="020B0604020202020204" pitchFamily="34" charset="0"/>
              </a:rPr>
              <a:t>devel</a:t>
            </a:r>
            <a:r>
              <a:rPr lang="en-US" sz="2000" dirty="0">
                <a:latin typeface="Avenir Book" panose="02000503020000020003" pitchFamily="2" charset="0"/>
                <a:cs typeface="Arial" panose="020B0604020202020204" pitchFamily="34" charset="0"/>
              </a:rPr>
              <a:t> branch becomes the Bioconductor release branch.</a:t>
            </a:r>
          </a:p>
          <a:p>
            <a:endParaRPr lang="en-US" sz="2000" dirty="0">
              <a:latin typeface="Avenir Book" panose="02000503020000020003" pitchFamily="2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venir Book" panose="02000503020000020003" pitchFamily="2" charset="0"/>
                <a:cs typeface="Arial" panose="020B0604020202020204" pitchFamily="34" charset="0"/>
              </a:rPr>
              <a:t>R has a ‘.y’ release in </a:t>
            </a:r>
            <a:r>
              <a:rPr lang="en-US" sz="2000" dirty="0" err="1">
                <a:latin typeface="Avenir Book" panose="02000503020000020003" pitchFamily="2" charset="0"/>
                <a:cs typeface="Arial" panose="020B0604020202020204" pitchFamily="34" charset="0"/>
              </a:rPr>
              <a:t>x.y.z</a:t>
            </a:r>
            <a:r>
              <a:rPr lang="en-US" sz="2000" dirty="0">
                <a:latin typeface="Avenir Book" panose="02000503020000020003" pitchFamily="2" charset="0"/>
                <a:cs typeface="Arial" panose="020B0604020202020204" pitchFamily="34" charset="0"/>
              </a:rPr>
              <a:t> every year (typically mid-April), but Bioconductor has a .y release (where current </a:t>
            </a:r>
            <a:r>
              <a:rPr lang="en-US" sz="2000" dirty="0" err="1">
                <a:latin typeface="Avenir Book" panose="02000503020000020003" pitchFamily="2" charset="0"/>
                <a:cs typeface="Arial" panose="020B0604020202020204" pitchFamily="34" charset="0"/>
              </a:rPr>
              <a:t>devel</a:t>
            </a:r>
            <a:r>
              <a:rPr lang="en-US" sz="2000" dirty="0">
                <a:latin typeface="Avenir Book" panose="02000503020000020003" pitchFamily="2" charset="0"/>
                <a:cs typeface="Arial" panose="020B0604020202020204" pitchFamily="34" charset="0"/>
              </a:rPr>
              <a:t> becomes release) every 6 months (mid-April and mid-October).</a:t>
            </a:r>
          </a:p>
          <a:p>
            <a:endParaRPr lang="en-US" sz="2000" dirty="0">
              <a:latin typeface="Avenir Book" panose="02000503020000020003" pitchFamily="2" charset="0"/>
              <a:cs typeface="Arial" panose="020B0604020202020204" pitchFamily="34" charset="0"/>
            </a:endParaRPr>
          </a:p>
          <a:p>
            <a:r>
              <a:rPr lang="en-US" sz="2000" b="1" dirty="0">
                <a:latin typeface="Avenir Book" panose="02000503020000020003" pitchFamily="2" charset="0"/>
                <a:cs typeface="Arial" panose="020B0604020202020204" pitchFamily="34" charset="0"/>
              </a:rPr>
              <a:t>This means that: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Avenir Book" panose="02000503020000020003" pitchFamily="2" charset="0"/>
                <a:cs typeface="Arial" panose="020B0604020202020204" pitchFamily="34" charset="0"/>
              </a:rPr>
              <a:t>from mid-October through mid-April, Bioconductor developers should be developing against R-</a:t>
            </a:r>
            <a:r>
              <a:rPr lang="en-US" sz="2000" b="1" dirty="0" err="1">
                <a:latin typeface="Avenir Book" panose="02000503020000020003" pitchFamily="2" charset="0"/>
                <a:cs typeface="Arial" panose="020B0604020202020204" pitchFamily="34" charset="0"/>
              </a:rPr>
              <a:t>devel</a:t>
            </a:r>
            <a:endParaRPr lang="en-US" sz="2000" b="1" dirty="0">
              <a:latin typeface="Avenir Book" panose="02000503020000020003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Avenir Book" panose="02000503020000020003" pitchFamily="2" charset="0"/>
                <a:cs typeface="Arial" panose="020B0604020202020204" pitchFamily="34" charset="0"/>
              </a:rPr>
              <a:t>from mid-April to mid-October, developers should use R-release for Bioconductor development.</a:t>
            </a:r>
          </a:p>
          <a:p>
            <a:endParaRPr lang="en-US" sz="2000" dirty="0">
              <a:latin typeface="Avenir Book" panose="02000503020000020003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28163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CBB83-5433-344C-BDB0-622BF73A07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02640"/>
          </a:xfrm>
        </p:spPr>
        <p:txBody>
          <a:bodyPr/>
          <a:lstStyle/>
          <a:p>
            <a:r>
              <a:rPr lang="en-US" dirty="0"/>
              <a:t>Bioconductor version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A3D3831-0814-2D45-8892-D8296379AB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Transition </a:t>
            </a:r>
            <a:r>
              <a:rPr lang="en-US" dirty="0" err="1"/>
              <a:t>Bioc</a:t>
            </a:r>
            <a:r>
              <a:rPr lang="en-US" dirty="0"/>
              <a:t> 3.16 (</a:t>
            </a:r>
            <a:r>
              <a:rPr lang="en-US" dirty="0" err="1"/>
              <a:t>devel</a:t>
            </a:r>
            <a:r>
              <a:rPr lang="en-US" dirty="0"/>
              <a:t>) -&gt; </a:t>
            </a:r>
            <a:r>
              <a:rPr lang="en-US" dirty="0" err="1"/>
              <a:t>Bioc</a:t>
            </a:r>
            <a:r>
              <a:rPr lang="en-US" dirty="0"/>
              <a:t> 3.17 (</a:t>
            </a:r>
            <a:r>
              <a:rPr lang="en-US" dirty="0" err="1"/>
              <a:t>devel</a:t>
            </a:r>
            <a:r>
              <a:rPr lang="en-US" dirty="0"/>
              <a:t>) done on Nov. 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949C03-C5B6-E94F-8188-53F7E2FF3BA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598834" y="5771008"/>
            <a:ext cx="2743200" cy="1452881"/>
          </a:xfrm>
        </p:spPr>
        <p:txBody>
          <a:bodyPr/>
          <a:lstStyle/>
          <a:p>
            <a:fld id="{B9F28562-9D3B-E049-90B5-3EB3B52779B1}" type="slidenum">
              <a:rPr lang="en-US" smtClean="0"/>
              <a:pPr/>
              <a:t>35</a:t>
            </a:fld>
            <a:endParaRPr lang="en-US" b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0F81BC-3749-954E-833B-7895EA9E1CB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9AB3B4-0398-1A49-A6B6-7B9C52FF4659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4114800" cy="365125"/>
          </a:xfrm>
        </p:spPr>
        <p:txBody>
          <a:bodyPr/>
          <a:lstStyle/>
          <a:p>
            <a:r>
              <a:rPr lang="en-US"/>
              <a:t>R/Bioconductor 101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60D2306-233E-6444-A9ED-F1629634B1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2875" y="0"/>
            <a:ext cx="44291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9997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CBB83-5433-344C-BDB0-622BF73A0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Installation of Bioconductor packages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3347874-31DB-B044-8B40-DA936B03BF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Bioconductor packages are on Bioconductor, not CRAN</a:t>
            </a:r>
          </a:p>
          <a:p>
            <a:endParaRPr lang="en-US" dirty="0"/>
          </a:p>
          <a:p>
            <a:r>
              <a:rPr lang="en-US" dirty="0"/>
              <a:t>So you install them using Bioconductor’s </a:t>
            </a:r>
            <a:r>
              <a:rPr lang="en-US" dirty="0" err="1"/>
              <a:t>BiocManager</a:t>
            </a:r>
            <a:r>
              <a:rPr lang="en-US" dirty="0"/>
              <a:t>!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949C03-C5B6-E94F-8188-53F7E2FF3BA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598834" y="5771008"/>
            <a:ext cx="2743200" cy="1452881"/>
          </a:xfrm>
        </p:spPr>
        <p:txBody>
          <a:bodyPr/>
          <a:lstStyle/>
          <a:p>
            <a:fld id="{B9F28562-9D3B-E049-90B5-3EB3B52779B1}" type="slidenum">
              <a:rPr lang="en-US" smtClean="0"/>
              <a:pPr/>
              <a:t>36</a:t>
            </a:fld>
            <a:endParaRPr lang="en-US" b="1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0AA0E7-1F9A-C243-92D1-789A4DF725F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9AB3B4-0398-1A49-A6B6-7B9C52FF4659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4114800" cy="365125"/>
          </a:xfrm>
        </p:spPr>
        <p:txBody>
          <a:bodyPr/>
          <a:lstStyle/>
          <a:p>
            <a:r>
              <a:rPr lang="en-US"/>
              <a:t>R/Bioconductor 101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E680476-8CE4-614C-A258-DACC343C2B9C}"/>
              </a:ext>
            </a:extLst>
          </p:cNvPr>
          <p:cNvSpPr/>
          <p:nvPr/>
        </p:nvSpPr>
        <p:spPr>
          <a:xfrm>
            <a:off x="2166255" y="4317163"/>
            <a:ext cx="815340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 err="1">
                <a:solidFill>
                  <a:srgbClr val="333333"/>
                </a:solidFill>
                <a:latin typeface="Courier" pitchFamily="2" charset="0"/>
              </a:rPr>
              <a:t>BiocManager</a:t>
            </a:r>
            <a:r>
              <a:rPr lang="en-GB" dirty="0">
                <a:solidFill>
                  <a:srgbClr val="666666"/>
                </a:solidFill>
                <a:latin typeface="Courier" pitchFamily="2" charset="0"/>
              </a:rPr>
              <a:t>::</a:t>
            </a:r>
            <a:r>
              <a:rPr lang="en-GB" b="1" dirty="0">
                <a:solidFill>
                  <a:srgbClr val="007020"/>
                </a:solidFill>
                <a:latin typeface="Courier" pitchFamily="2" charset="0"/>
              </a:rPr>
              <a:t>install</a:t>
            </a:r>
            <a:r>
              <a:rPr lang="en-GB" dirty="0">
                <a:solidFill>
                  <a:srgbClr val="333333"/>
                </a:solidFill>
                <a:latin typeface="Courier" pitchFamily="2" charset="0"/>
              </a:rPr>
              <a:t>(</a:t>
            </a:r>
            <a:r>
              <a:rPr lang="en-GB" dirty="0">
                <a:solidFill>
                  <a:srgbClr val="4070A0"/>
                </a:solidFill>
                <a:latin typeface="Courier" pitchFamily="2" charset="0"/>
              </a:rPr>
              <a:t>"</a:t>
            </a:r>
            <a:r>
              <a:rPr lang="en-GB" dirty="0" err="1">
                <a:solidFill>
                  <a:srgbClr val="4070A0"/>
                </a:solidFill>
                <a:latin typeface="Courier" pitchFamily="2" charset="0"/>
              </a:rPr>
              <a:t>Biostrings</a:t>
            </a:r>
            <a:r>
              <a:rPr lang="en-GB" dirty="0">
                <a:solidFill>
                  <a:srgbClr val="4070A0"/>
                </a:solidFill>
                <a:latin typeface="Courier" pitchFamily="2" charset="0"/>
              </a:rPr>
              <a:t>"</a:t>
            </a:r>
            <a:r>
              <a:rPr lang="en-GB" dirty="0">
                <a:solidFill>
                  <a:srgbClr val="333333"/>
                </a:solidFill>
                <a:latin typeface="Courier" pitchFamily="2" charset="0"/>
              </a:rPr>
              <a:t>)</a:t>
            </a:r>
          </a:p>
          <a:p>
            <a:endParaRPr lang="en-GB" dirty="0">
              <a:solidFill>
                <a:srgbClr val="333333"/>
              </a:solidFill>
              <a:latin typeface="Courier" pitchFamily="2" charset="0"/>
            </a:endParaRPr>
          </a:p>
          <a:p>
            <a:r>
              <a:rPr lang="en-GB" dirty="0" err="1">
                <a:solidFill>
                  <a:srgbClr val="333333"/>
                </a:solidFill>
                <a:latin typeface="Courier" pitchFamily="2" charset="0"/>
              </a:rPr>
              <a:t>BiocManager</a:t>
            </a:r>
            <a:r>
              <a:rPr lang="en-GB" dirty="0">
                <a:solidFill>
                  <a:srgbClr val="666666"/>
                </a:solidFill>
                <a:latin typeface="Courier" pitchFamily="2" charset="0"/>
              </a:rPr>
              <a:t>::</a:t>
            </a:r>
            <a:r>
              <a:rPr lang="en-GB" b="1" dirty="0">
                <a:solidFill>
                  <a:srgbClr val="007020"/>
                </a:solidFill>
                <a:latin typeface="Courier" pitchFamily="2" charset="0"/>
              </a:rPr>
              <a:t>install</a:t>
            </a:r>
            <a:r>
              <a:rPr lang="en-GB" dirty="0">
                <a:solidFill>
                  <a:srgbClr val="333333"/>
                </a:solidFill>
                <a:latin typeface="Courier" pitchFamily="2" charset="0"/>
              </a:rPr>
              <a:t>(</a:t>
            </a:r>
            <a:r>
              <a:rPr lang="en-GB" b="1" dirty="0">
                <a:solidFill>
                  <a:srgbClr val="007020"/>
                </a:solidFill>
                <a:latin typeface="Courier" pitchFamily="2" charset="0"/>
              </a:rPr>
              <a:t>c</a:t>
            </a:r>
            <a:r>
              <a:rPr lang="en-GB" dirty="0">
                <a:solidFill>
                  <a:srgbClr val="333333"/>
                </a:solidFill>
                <a:latin typeface="Courier" pitchFamily="2" charset="0"/>
              </a:rPr>
              <a:t>(</a:t>
            </a:r>
            <a:r>
              <a:rPr lang="en-GB" dirty="0">
                <a:solidFill>
                  <a:srgbClr val="4070A0"/>
                </a:solidFill>
                <a:latin typeface="Courier" pitchFamily="2" charset="0"/>
              </a:rPr>
              <a:t>"</a:t>
            </a:r>
            <a:r>
              <a:rPr lang="en-GB" dirty="0" err="1">
                <a:solidFill>
                  <a:srgbClr val="4070A0"/>
                </a:solidFill>
                <a:latin typeface="Courier" pitchFamily="2" charset="0"/>
              </a:rPr>
              <a:t>GenomicRanges</a:t>
            </a:r>
            <a:r>
              <a:rPr lang="en-GB" dirty="0">
                <a:solidFill>
                  <a:srgbClr val="4070A0"/>
                </a:solidFill>
                <a:latin typeface="Courier" pitchFamily="2" charset="0"/>
              </a:rPr>
              <a:t>”</a:t>
            </a:r>
            <a:r>
              <a:rPr lang="en-GB" dirty="0">
                <a:latin typeface="Courier" pitchFamily="2" charset="0"/>
              </a:rPr>
              <a:t>, </a:t>
            </a:r>
            <a:r>
              <a:rPr lang="en-GB" dirty="0">
                <a:solidFill>
                  <a:srgbClr val="4070A0"/>
                </a:solidFill>
                <a:latin typeface="Courier" pitchFamily="2" charset="0"/>
              </a:rPr>
              <a:t>"</a:t>
            </a:r>
            <a:r>
              <a:rPr lang="en-GB" dirty="0" err="1">
                <a:solidFill>
                  <a:srgbClr val="4070A0"/>
                </a:solidFill>
                <a:latin typeface="Courier" pitchFamily="2" charset="0"/>
              </a:rPr>
              <a:t>rtracklayer</a:t>
            </a:r>
            <a:r>
              <a:rPr lang="en-GB" dirty="0">
                <a:solidFill>
                  <a:srgbClr val="4070A0"/>
                </a:solidFill>
                <a:latin typeface="Courier" pitchFamily="2" charset="0"/>
              </a:rPr>
              <a:t>"</a:t>
            </a:r>
            <a:r>
              <a:rPr lang="en-GB" dirty="0">
                <a:solidFill>
                  <a:srgbClr val="333333"/>
                </a:solidFill>
                <a:latin typeface="Courier" pitchFamily="2" charset="0"/>
              </a:rPr>
              <a:t>))</a:t>
            </a:r>
          </a:p>
        </p:txBody>
      </p:sp>
    </p:spTree>
    <p:extLst>
      <p:ext uri="{BB962C8B-B14F-4D97-AF65-F5344CB8AC3E}">
        <p14:creationId xmlns:p14="http://schemas.microsoft.com/office/powerpoint/2010/main" val="294088598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CBB83-5433-344C-BDB0-622BF73A0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Bioconductor essentials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3347874-31DB-B044-8B40-DA936B03BF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GRanges</a:t>
            </a:r>
            <a:r>
              <a:rPr lang="en-US" dirty="0"/>
              <a:t> (through </a:t>
            </a:r>
            <a:r>
              <a:rPr lang="en-US" dirty="0" err="1"/>
              <a:t>GenomicRanges</a:t>
            </a:r>
            <a:r>
              <a:rPr lang="en-US" dirty="0"/>
              <a:t> package)</a:t>
            </a:r>
          </a:p>
          <a:p>
            <a:r>
              <a:rPr lang="en-US" dirty="0" err="1"/>
              <a:t>XNAStrings</a:t>
            </a:r>
            <a:r>
              <a:rPr lang="en-US" dirty="0"/>
              <a:t> (through </a:t>
            </a:r>
            <a:r>
              <a:rPr lang="en-US" dirty="0" err="1"/>
              <a:t>Biostrings</a:t>
            </a:r>
            <a:r>
              <a:rPr lang="en-US" dirty="0"/>
              <a:t>)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Import/export from/to common genomic files with import() and export() (through </a:t>
            </a:r>
            <a:r>
              <a:rPr lang="en-US" dirty="0" err="1"/>
              <a:t>rtracklayer</a:t>
            </a:r>
            <a:r>
              <a:rPr lang="en-US" dirty="0"/>
              <a:t> package)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949C03-C5B6-E94F-8188-53F7E2FF3BA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598834" y="5771008"/>
            <a:ext cx="2743200" cy="1452881"/>
          </a:xfrm>
        </p:spPr>
        <p:txBody>
          <a:bodyPr/>
          <a:lstStyle/>
          <a:p>
            <a:fld id="{B9F28562-9D3B-E049-90B5-3EB3B52779B1}" type="slidenum">
              <a:rPr lang="en-US" smtClean="0"/>
              <a:pPr/>
              <a:t>37</a:t>
            </a:fld>
            <a:endParaRPr lang="en-US" b="1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010FD0-D296-054D-B79F-6EF98CC230F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9AB3B4-0398-1A49-A6B6-7B9C52FF4659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4114800" cy="365125"/>
          </a:xfrm>
        </p:spPr>
        <p:txBody>
          <a:bodyPr/>
          <a:lstStyle/>
          <a:p>
            <a:r>
              <a:rPr lang="en-US"/>
              <a:t>R/Bioconductor 101</a:t>
            </a:r>
          </a:p>
        </p:txBody>
      </p:sp>
    </p:spTree>
    <p:extLst>
      <p:ext uri="{BB962C8B-B14F-4D97-AF65-F5344CB8AC3E}">
        <p14:creationId xmlns:p14="http://schemas.microsoft.com/office/powerpoint/2010/main" val="33596684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CBB83-5433-344C-BDB0-622BF73A0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GRanges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3347874-31DB-B044-8B40-DA936B03BF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Workhorse class of Bioconductor</a:t>
            </a:r>
          </a:p>
          <a:p>
            <a:r>
              <a:rPr lang="en-US" dirty="0"/>
              <a:t>Used to describe genomic intervals or ranges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949C03-C5B6-E94F-8188-53F7E2FF3BA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598834" y="5771008"/>
            <a:ext cx="2743200" cy="1452881"/>
          </a:xfrm>
        </p:spPr>
        <p:txBody>
          <a:bodyPr/>
          <a:lstStyle/>
          <a:p>
            <a:fld id="{B9F28562-9D3B-E049-90B5-3EB3B52779B1}" type="slidenum">
              <a:rPr lang="en-US" smtClean="0"/>
              <a:pPr/>
              <a:t>38</a:t>
            </a:fld>
            <a:endParaRPr lang="en-US" b="1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CA93CF-350A-774C-81FD-75F692D9720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9AB3B4-0398-1A49-A6B6-7B9C52FF4659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4114800" cy="365125"/>
          </a:xfrm>
        </p:spPr>
        <p:txBody>
          <a:bodyPr/>
          <a:lstStyle/>
          <a:p>
            <a:r>
              <a:rPr lang="en-US"/>
              <a:t>R/Bioconductor 101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BDE4F90-0F21-944D-BD3D-AE44FB600D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0790" y="3104176"/>
            <a:ext cx="9083221" cy="3495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9898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CBB83-5433-344C-BDB0-622BF73A0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GRanges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3347874-31DB-B044-8B40-DA936B03BF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/>
              <a:t>Getter functions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err="1"/>
              <a:t>seqnames</a:t>
            </a:r>
            <a:r>
              <a:rPr lang="en-US" dirty="0"/>
              <a:t>()	</a:t>
            </a:r>
            <a:r>
              <a:rPr lang="en-US" dirty="0">
                <a:sym typeface="Wingdings" pitchFamily="2" charset="2"/>
              </a:rPr>
              <a:t> chromosome </a:t>
            </a:r>
            <a:endParaRPr lang="en-US" dirty="0"/>
          </a:p>
          <a:p>
            <a:r>
              <a:rPr lang="en-US" dirty="0"/>
              <a:t>ranges()		</a:t>
            </a:r>
            <a:r>
              <a:rPr lang="en-US" dirty="0">
                <a:sym typeface="Wingdings" pitchFamily="2" charset="2"/>
              </a:rPr>
              <a:t> location </a:t>
            </a:r>
            <a:endParaRPr lang="en-US" dirty="0"/>
          </a:p>
          <a:p>
            <a:r>
              <a:rPr lang="en-US" dirty="0"/>
              <a:t>strand()</a:t>
            </a:r>
            <a:endParaRPr lang="en-US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start()</a:t>
            </a:r>
          </a:p>
          <a:p>
            <a:r>
              <a:rPr lang="en-US" dirty="0">
                <a:sym typeface="Wingdings" pitchFamily="2" charset="2"/>
              </a:rPr>
              <a:t>end()</a:t>
            </a:r>
          </a:p>
          <a:p>
            <a:r>
              <a:rPr lang="en-US" dirty="0">
                <a:sym typeface="Wingdings" pitchFamily="2" charset="2"/>
              </a:rPr>
              <a:t>width()</a:t>
            </a:r>
            <a:endParaRPr lang="en-US" dirty="0"/>
          </a:p>
          <a:p>
            <a:r>
              <a:rPr lang="en-US" dirty="0" err="1"/>
              <a:t>mcols</a:t>
            </a:r>
            <a:r>
              <a:rPr lang="en-US" dirty="0"/>
              <a:t>(…)$...	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/>
              <a:t>metadata</a:t>
            </a:r>
          </a:p>
          <a:p>
            <a:r>
              <a:rPr lang="en-US" dirty="0"/>
              <a:t>…$... 		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/>
              <a:t>metadata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949C03-C5B6-E94F-8188-53F7E2FF3BA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598834" y="5771008"/>
            <a:ext cx="2743200" cy="1452881"/>
          </a:xfrm>
        </p:spPr>
        <p:txBody>
          <a:bodyPr/>
          <a:lstStyle/>
          <a:p>
            <a:fld id="{B9F28562-9D3B-E049-90B5-3EB3B52779B1}" type="slidenum">
              <a:rPr lang="en-US" smtClean="0"/>
              <a:pPr/>
              <a:t>39</a:t>
            </a:fld>
            <a:endParaRPr lang="en-US" b="1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3DFA14-6022-1247-91A1-300D2FE3D1B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9AB3B4-0398-1A49-A6B6-7B9C52FF4659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4114800" cy="365125"/>
          </a:xfrm>
        </p:spPr>
        <p:txBody>
          <a:bodyPr/>
          <a:lstStyle/>
          <a:p>
            <a:r>
              <a:rPr lang="en-US"/>
              <a:t>R/Bioconductor 101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E372ED-1E90-924E-B741-6D1E4C066D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0151" y="0"/>
            <a:ext cx="64018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3946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CBB83-5433-344C-BDB0-622BF73A0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main classes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3ABC47-DC7F-154A-99D0-C0299824E6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Vectors</a:t>
            </a:r>
          </a:p>
          <a:p>
            <a:endParaRPr lang="en-US" dirty="0"/>
          </a:p>
          <a:p>
            <a:pPr lvl="1"/>
            <a:r>
              <a:rPr lang="en-US" dirty="0"/>
              <a:t>Defined with c() function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All the elements must be from the same class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949C03-C5B6-E94F-8188-53F7E2FF3BA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598834" y="5771008"/>
            <a:ext cx="2743200" cy="1452881"/>
          </a:xfrm>
        </p:spPr>
        <p:txBody>
          <a:bodyPr/>
          <a:lstStyle/>
          <a:p>
            <a:fld id="{B9F28562-9D3B-E049-90B5-3EB3B52779B1}" type="slidenum">
              <a:rPr lang="en-US" smtClean="0"/>
              <a:pPr/>
              <a:t>4</a:t>
            </a:fld>
            <a:endParaRPr lang="en-US" b="1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CDB180-CAD3-B248-B07D-D083A3AA4A3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9AB3B4-0398-1A49-A6B6-7B9C52FF4659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4114800" cy="365125"/>
          </a:xfrm>
        </p:spPr>
        <p:txBody>
          <a:bodyPr/>
          <a:lstStyle/>
          <a:p>
            <a:r>
              <a:rPr lang="en-US"/>
              <a:t>R/Bioconductor 101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AF50529-A6E6-9A44-8CBE-CE60FB0013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1470" y="2070099"/>
            <a:ext cx="3454503" cy="1794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93811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CBB83-5433-344C-BDB0-622BF73A0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GRanges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3347874-31DB-B044-8B40-DA936B03BF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Genome information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err="1"/>
              <a:t>seqinfo</a:t>
            </a:r>
            <a:r>
              <a:rPr lang="en-US" dirty="0"/>
              <a:t>()</a:t>
            </a:r>
          </a:p>
          <a:p>
            <a:r>
              <a:rPr lang="en-US" dirty="0" err="1"/>
              <a:t>seqlevelsStyle</a:t>
            </a:r>
            <a:r>
              <a:rPr lang="en-US" dirty="0"/>
              <a:t>()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949C03-C5B6-E94F-8188-53F7E2FF3BA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598834" y="5771008"/>
            <a:ext cx="2743200" cy="1452881"/>
          </a:xfrm>
        </p:spPr>
        <p:txBody>
          <a:bodyPr/>
          <a:lstStyle/>
          <a:p>
            <a:fld id="{B9F28562-9D3B-E049-90B5-3EB3B52779B1}" type="slidenum">
              <a:rPr lang="en-US" smtClean="0"/>
              <a:pPr/>
              <a:t>40</a:t>
            </a:fld>
            <a:endParaRPr lang="en-US" b="1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EA12E9-9F9A-1842-AF75-D925CDDE10A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9AB3B4-0398-1A49-A6B6-7B9C52FF4659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4114800" cy="365125"/>
          </a:xfrm>
        </p:spPr>
        <p:txBody>
          <a:bodyPr/>
          <a:lstStyle/>
          <a:p>
            <a:r>
              <a:rPr lang="en-US"/>
              <a:t>R/Bioconductor 101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2B9AF99-2084-3349-B5EC-24C13CE4D3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1736"/>
          <a:stretch/>
        </p:blipFill>
        <p:spPr>
          <a:xfrm>
            <a:off x="4759367" y="0"/>
            <a:ext cx="74326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8858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CBB83-5433-344C-BDB0-622BF73A0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GRanges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3347874-31DB-B044-8B40-DA936B03BF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Action functions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…[…] (to subset)</a:t>
            </a:r>
          </a:p>
          <a:p>
            <a:r>
              <a:rPr lang="en-US" dirty="0"/>
              <a:t>shift()</a:t>
            </a:r>
          </a:p>
          <a:p>
            <a:r>
              <a:rPr lang="en-US" dirty="0"/>
              <a:t>resize()</a:t>
            </a:r>
          </a:p>
          <a:p>
            <a:r>
              <a:rPr lang="en-US" dirty="0"/>
              <a:t>reduce() </a:t>
            </a:r>
          </a:p>
          <a:p>
            <a:r>
              <a:rPr lang="en-US" dirty="0"/>
              <a:t>coverage()</a:t>
            </a:r>
          </a:p>
          <a:p>
            <a:r>
              <a:rPr lang="en-US" dirty="0"/>
              <a:t>…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949C03-C5B6-E94F-8188-53F7E2FF3BA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598834" y="5771008"/>
            <a:ext cx="2743200" cy="1452881"/>
          </a:xfrm>
        </p:spPr>
        <p:txBody>
          <a:bodyPr/>
          <a:lstStyle/>
          <a:p>
            <a:fld id="{B9F28562-9D3B-E049-90B5-3EB3B52779B1}" type="slidenum">
              <a:rPr lang="en-US" smtClean="0"/>
              <a:pPr/>
              <a:t>41</a:t>
            </a:fld>
            <a:endParaRPr lang="en-US" b="1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9C1939-7E43-2F4D-8B4D-176A3DA15FD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9AB3B4-0398-1A49-A6B6-7B9C52FF4659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4114800" cy="365125"/>
          </a:xfrm>
        </p:spPr>
        <p:txBody>
          <a:bodyPr/>
          <a:lstStyle/>
          <a:p>
            <a:r>
              <a:rPr lang="en-US"/>
              <a:t>R/Bioconductor 101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EAFA08A-294A-EB48-8662-F709F58013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2803" y="0"/>
            <a:ext cx="69491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20451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0BC228B8-50D4-7B4D-BCF6-DFC0662BDB2A}"/>
              </a:ext>
            </a:extLst>
          </p:cNvPr>
          <p:cNvSpPr/>
          <p:nvPr/>
        </p:nvSpPr>
        <p:spPr>
          <a:xfrm>
            <a:off x="4234204" y="0"/>
            <a:ext cx="7957796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BCBB83-5433-344C-BDB0-622BF73A0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GRanges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3347874-31DB-B044-8B40-DA936B03BF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Comparison functions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%over% </a:t>
            </a:r>
          </a:p>
          <a:p>
            <a:r>
              <a:rPr lang="en-US" dirty="0"/>
              <a:t>distance()</a:t>
            </a:r>
          </a:p>
          <a:p>
            <a:r>
              <a:rPr lang="en-US" dirty="0" err="1"/>
              <a:t>distanceToNearest</a:t>
            </a:r>
            <a:r>
              <a:rPr lang="en-US" dirty="0"/>
              <a:t>()</a:t>
            </a:r>
          </a:p>
          <a:p>
            <a:r>
              <a:rPr lang="en-US" dirty="0" err="1"/>
              <a:t>findOverlaps</a:t>
            </a:r>
            <a:r>
              <a:rPr lang="en-US" dirty="0"/>
              <a:t>()</a:t>
            </a:r>
          </a:p>
          <a:p>
            <a:r>
              <a:rPr lang="en-GB" dirty="0" err="1"/>
              <a:t>subsetByOverlaps</a:t>
            </a:r>
            <a:r>
              <a:rPr lang="en-GB" dirty="0"/>
              <a:t>()</a:t>
            </a:r>
            <a:endParaRPr lang="en-US" dirty="0"/>
          </a:p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8E4544-8223-8A4B-ABC8-496222F2F0E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9AB3B4-0398-1A49-A6B6-7B9C52FF4659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4114800" cy="365125"/>
          </a:xfrm>
        </p:spPr>
        <p:txBody>
          <a:bodyPr/>
          <a:lstStyle/>
          <a:p>
            <a:r>
              <a:rPr lang="en-US"/>
              <a:t>R/Bioconductor 101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47F0D11-8301-1142-9797-E07D9D0965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" r="31634" b="6460"/>
          <a:stretch/>
        </p:blipFill>
        <p:spPr>
          <a:xfrm>
            <a:off x="4234204" y="103512"/>
            <a:ext cx="7371443" cy="42766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6BB0BA8-6C70-E14E-92E3-0AEF6CD894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9129"/>
          <a:stretch/>
        </p:blipFill>
        <p:spPr>
          <a:xfrm>
            <a:off x="4234204" y="704929"/>
            <a:ext cx="7371443" cy="24003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0369080-84BF-9A48-A0DC-2520152A898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340"/>
          <a:stretch/>
        </p:blipFill>
        <p:spPr>
          <a:xfrm>
            <a:off x="4234204" y="3287486"/>
            <a:ext cx="7371443" cy="3303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86143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CBB83-5433-344C-BDB0-622BF73A0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GRanges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3347874-31DB-B044-8B40-DA936B03BF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Comparison functions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%over% </a:t>
            </a:r>
          </a:p>
          <a:p>
            <a:r>
              <a:rPr lang="en-US" dirty="0"/>
              <a:t>distance()</a:t>
            </a:r>
          </a:p>
          <a:p>
            <a:r>
              <a:rPr lang="en-US" dirty="0" err="1"/>
              <a:t>distanceToNearest</a:t>
            </a:r>
            <a:r>
              <a:rPr lang="en-US" dirty="0"/>
              <a:t>()</a:t>
            </a:r>
          </a:p>
          <a:p>
            <a:r>
              <a:rPr lang="en-US" dirty="0" err="1"/>
              <a:t>findOverlaps</a:t>
            </a:r>
            <a:r>
              <a:rPr lang="en-US" dirty="0"/>
              <a:t>()</a:t>
            </a:r>
          </a:p>
          <a:p>
            <a:r>
              <a:rPr lang="en-GB" dirty="0" err="1"/>
              <a:t>subsetByOverlaps</a:t>
            </a:r>
            <a:r>
              <a:rPr lang="en-GB" dirty="0"/>
              <a:t>()</a:t>
            </a:r>
            <a:endParaRPr lang="en-US" dirty="0"/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949C03-C5B6-E94F-8188-53F7E2FF3BA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598834" y="5771008"/>
            <a:ext cx="2743200" cy="1452881"/>
          </a:xfrm>
        </p:spPr>
        <p:txBody>
          <a:bodyPr/>
          <a:lstStyle/>
          <a:p>
            <a:fld id="{B9F28562-9D3B-E049-90B5-3EB3B52779B1}" type="slidenum">
              <a:rPr lang="en-US" smtClean="0"/>
              <a:pPr/>
              <a:t>43</a:t>
            </a:fld>
            <a:endParaRPr lang="en-US" b="1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24EDB6-8C53-3F44-8976-A4857A6AA9E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9AB3B4-0398-1A49-A6B6-7B9C52FF4659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4114800" cy="365125"/>
          </a:xfrm>
        </p:spPr>
        <p:txBody>
          <a:bodyPr/>
          <a:lstStyle/>
          <a:p>
            <a:r>
              <a:rPr lang="en-US"/>
              <a:t>R/Bioconductor 101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AEAE1CA-8A81-2B47-AB8F-D2D829F90526}"/>
              </a:ext>
            </a:extLst>
          </p:cNvPr>
          <p:cNvSpPr/>
          <p:nvPr/>
        </p:nvSpPr>
        <p:spPr>
          <a:xfrm>
            <a:off x="4234204" y="0"/>
            <a:ext cx="7957796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A1CF677-E7B9-8640-ABE6-6DF7F70B04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8200" y="2024743"/>
            <a:ext cx="7923799" cy="3690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40841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CBB83-5433-344C-BDB0-622BF73A0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Biostrings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3347874-31DB-B044-8B40-DA936B03BF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Biostrings</a:t>
            </a:r>
            <a:r>
              <a:rPr lang="en-US" dirty="0"/>
              <a:t> in 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949C03-C5B6-E94F-8188-53F7E2FF3BA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598834" y="5771008"/>
            <a:ext cx="2743200" cy="1452881"/>
          </a:xfrm>
        </p:spPr>
        <p:txBody>
          <a:bodyPr/>
          <a:lstStyle/>
          <a:p>
            <a:fld id="{B9F28562-9D3B-E049-90B5-3EB3B52779B1}" type="slidenum">
              <a:rPr lang="en-US" smtClean="0"/>
              <a:pPr/>
              <a:t>44</a:t>
            </a:fld>
            <a:endParaRPr lang="en-US" b="1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D74CAE-1AEE-9449-866A-7F91BA8356B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9AB3B4-0398-1A49-A6B6-7B9C52FF4659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4114800" cy="365125"/>
          </a:xfrm>
        </p:spPr>
        <p:txBody>
          <a:bodyPr/>
          <a:lstStyle/>
          <a:p>
            <a:r>
              <a:rPr lang="en-US"/>
              <a:t>R/Bioconductor 101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F10E2C-0403-7543-9917-EBEB0E8D0D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222" y="2700150"/>
            <a:ext cx="114935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28399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CBB83-5433-344C-BDB0-622BF73A0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Biostrings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111DBC-F9DF-034E-9B8E-4BF23A9265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949C03-C5B6-E94F-8188-53F7E2FF3BA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598834" y="5771008"/>
            <a:ext cx="2743200" cy="1452881"/>
          </a:xfrm>
        </p:spPr>
        <p:txBody>
          <a:bodyPr/>
          <a:lstStyle/>
          <a:p>
            <a:fld id="{B9F28562-9D3B-E049-90B5-3EB3B52779B1}" type="slidenum">
              <a:rPr lang="en-US" smtClean="0"/>
              <a:pPr/>
              <a:t>45</a:t>
            </a:fld>
            <a:endParaRPr lang="en-US" b="1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67AAAD-6F03-6840-8F7C-B88B66FB0E2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9AB3B4-0398-1A49-A6B6-7B9C52FF4659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4114800" cy="365125"/>
          </a:xfrm>
        </p:spPr>
        <p:txBody>
          <a:bodyPr/>
          <a:lstStyle/>
          <a:p>
            <a:r>
              <a:rPr lang="en-US"/>
              <a:t>R/Bioconductor 101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6F721E4-DF8F-7B4C-BF2E-F8A2E1266B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650" y="933450"/>
            <a:ext cx="11442700" cy="499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2495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CBB83-5433-344C-BDB0-622BF73A0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main classes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3ABC47-DC7F-154A-99D0-C0299824E6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Vectors</a:t>
            </a:r>
          </a:p>
          <a:p>
            <a:endParaRPr lang="en-US" dirty="0"/>
          </a:p>
          <a:p>
            <a:pPr lvl="1"/>
            <a:r>
              <a:rPr lang="en-US" dirty="0"/>
              <a:t>Defined with c() function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All the elements must be from the same class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Can be subset with […]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949C03-C5B6-E94F-8188-53F7E2FF3BA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598834" y="5771008"/>
            <a:ext cx="2743200" cy="1452881"/>
          </a:xfrm>
        </p:spPr>
        <p:txBody>
          <a:bodyPr/>
          <a:lstStyle/>
          <a:p>
            <a:fld id="{B9F28562-9D3B-E049-90B5-3EB3B52779B1}" type="slidenum">
              <a:rPr lang="en-US" smtClean="0"/>
              <a:pPr/>
              <a:t>5</a:t>
            </a:fld>
            <a:endParaRPr lang="en-US" b="1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3828DA-9A44-0144-B0DB-36D96195432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9AB3B4-0398-1A49-A6B6-7B9C52FF4659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4114800" cy="365125"/>
          </a:xfrm>
        </p:spPr>
        <p:txBody>
          <a:bodyPr/>
          <a:lstStyle/>
          <a:p>
            <a:r>
              <a:rPr lang="en-US"/>
              <a:t>R/Bioconductor 101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7322632-382E-0448-A734-4CCFB381D0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4321" y="3666184"/>
            <a:ext cx="1816100" cy="157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3387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CBB83-5433-344C-BDB0-622BF73A0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main classes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3ABC47-DC7F-154A-99D0-C0299824E6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tibble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949C03-C5B6-E94F-8188-53F7E2FF3BA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598834" y="5771008"/>
            <a:ext cx="2743200" cy="1452881"/>
          </a:xfrm>
        </p:spPr>
        <p:txBody>
          <a:bodyPr/>
          <a:lstStyle/>
          <a:p>
            <a:fld id="{B9F28562-9D3B-E049-90B5-3EB3B52779B1}" type="slidenum">
              <a:rPr lang="en-US" smtClean="0"/>
              <a:pPr/>
              <a:t>6</a:t>
            </a:fld>
            <a:endParaRPr lang="en-US" b="1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BE6CDD-C7B2-0144-ACEA-E7FC521937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9AB3B4-0398-1A49-A6B6-7B9C52FF4659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4114800" cy="365125"/>
          </a:xfrm>
        </p:spPr>
        <p:txBody>
          <a:bodyPr/>
          <a:lstStyle/>
          <a:p>
            <a:r>
              <a:rPr lang="en-US"/>
              <a:t>R/Bioconductor 101</a:t>
            </a:r>
          </a:p>
        </p:txBody>
      </p:sp>
    </p:spTree>
    <p:extLst>
      <p:ext uri="{BB962C8B-B14F-4D97-AF65-F5344CB8AC3E}">
        <p14:creationId xmlns:p14="http://schemas.microsoft.com/office/powerpoint/2010/main" val="35732892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CBB83-5433-344C-BDB0-622BF73A0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main classes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3ABC47-DC7F-154A-99D0-C0299824E6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tibble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Modern </a:t>
            </a:r>
            <a:r>
              <a:rPr lang="en-US" dirty="0" err="1"/>
              <a:t>data.frame</a:t>
            </a:r>
            <a:r>
              <a:rPr lang="en-US" dirty="0"/>
              <a:t>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Tabular shape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Defined with </a:t>
            </a:r>
            <a:r>
              <a:rPr lang="en-US" dirty="0" err="1"/>
              <a:t>tibble</a:t>
            </a:r>
            <a:r>
              <a:rPr lang="en-US" dirty="0"/>
              <a:t>()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949C03-C5B6-E94F-8188-53F7E2FF3BA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598834" y="5771008"/>
            <a:ext cx="2743200" cy="1452881"/>
          </a:xfrm>
        </p:spPr>
        <p:txBody>
          <a:bodyPr/>
          <a:lstStyle/>
          <a:p>
            <a:fld id="{B9F28562-9D3B-E049-90B5-3EB3B52779B1}" type="slidenum">
              <a:rPr lang="en-US" smtClean="0"/>
              <a:pPr/>
              <a:t>7</a:t>
            </a:fld>
            <a:endParaRPr lang="en-US" b="1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A733E7-65A0-2845-BA77-B4976219789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9AB3B4-0398-1A49-A6B6-7B9C52FF4659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4114800" cy="365125"/>
          </a:xfrm>
        </p:spPr>
        <p:txBody>
          <a:bodyPr/>
          <a:lstStyle/>
          <a:p>
            <a:r>
              <a:rPr lang="en-US"/>
              <a:t>R/Bioconductor 101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BF86195-CF9C-D74D-BD4A-38B6FE3E5A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1200" y="1225550"/>
            <a:ext cx="3429000" cy="440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8529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CBB83-5433-344C-BDB0-622BF73A0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main classes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3ABC47-DC7F-154A-99D0-C0299824E6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/>
              <a:t>tibble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Modern </a:t>
            </a:r>
            <a:r>
              <a:rPr lang="en-US" dirty="0" err="1"/>
              <a:t>data.frame</a:t>
            </a:r>
            <a:r>
              <a:rPr lang="en-US" dirty="0"/>
              <a:t>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Tabular shape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Defined with </a:t>
            </a:r>
            <a:r>
              <a:rPr lang="en-US" dirty="0" err="1"/>
              <a:t>tibble</a:t>
            </a:r>
            <a:r>
              <a:rPr lang="en-US" dirty="0"/>
              <a:t>()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Subset with [ …, …]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949C03-C5B6-E94F-8188-53F7E2FF3BA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598834" y="5771008"/>
            <a:ext cx="2743200" cy="1452881"/>
          </a:xfrm>
        </p:spPr>
        <p:txBody>
          <a:bodyPr/>
          <a:lstStyle/>
          <a:p>
            <a:fld id="{B9F28562-9D3B-E049-90B5-3EB3B52779B1}" type="slidenum">
              <a:rPr lang="en-US" smtClean="0"/>
              <a:pPr/>
              <a:t>8</a:t>
            </a:fld>
            <a:endParaRPr lang="en-US" b="1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0BFA24-EAC4-B24C-BCD9-BAA7D0D405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9AB3B4-0398-1A49-A6B6-7B9C52FF4659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4114800" cy="365125"/>
          </a:xfrm>
        </p:spPr>
        <p:txBody>
          <a:bodyPr/>
          <a:lstStyle/>
          <a:p>
            <a:r>
              <a:rPr lang="en-US"/>
              <a:t>R/Bioconductor 101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1045EA9-A08A-5449-8172-E9290EE25E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4114" y="505411"/>
            <a:ext cx="2394858" cy="5600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9390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CBB83-5433-344C-BDB0-622BF73A0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main classes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3ABC47-DC7F-154A-99D0-C0299824E6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/>
              <a:t>tibble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Modern </a:t>
            </a:r>
            <a:r>
              <a:rPr lang="en-US" dirty="0" err="1"/>
              <a:t>data.frame</a:t>
            </a:r>
            <a:r>
              <a:rPr lang="en-US" dirty="0"/>
              <a:t>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Tabular shape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Defined with </a:t>
            </a:r>
            <a:r>
              <a:rPr lang="en-US" dirty="0" err="1"/>
              <a:t>tibble</a:t>
            </a:r>
            <a:r>
              <a:rPr lang="en-US" dirty="0"/>
              <a:t>()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Columns can be accessed to with [[…]] or $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949C03-C5B6-E94F-8188-53F7E2FF3BA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598834" y="5771008"/>
            <a:ext cx="2743200" cy="1452881"/>
          </a:xfrm>
        </p:spPr>
        <p:txBody>
          <a:bodyPr/>
          <a:lstStyle/>
          <a:p>
            <a:fld id="{B9F28562-9D3B-E049-90B5-3EB3B52779B1}" type="slidenum">
              <a:rPr lang="en-US" smtClean="0"/>
              <a:pPr/>
              <a:t>9</a:t>
            </a:fld>
            <a:endParaRPr lang="en-US" b="1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286CD0-DFB0-9240-BFC4-C89B9C5BAF1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9AB3B4-0398-1A49-A6B6-7B9C52FF4659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4114800" cy="365125"/>
          </a:xfrm>
        </p:spPr>
        <p:txBody>
          <a:bodyPr/>
          <a:lstStyle/>
          <a:p>
            <a:r>
              <a:rPr lang="en-US"/>
              <a:t>R/Bioconductor 101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6A59845-B0E2-F54B-9E04-2154212CCE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4577" y="2307771"/>
            <a:ext cx="3941070" cy="1826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66016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-CONFIG__" val="Version20200227_2021 -20 -20 -40 6 37 0 143;170;220 175;171;171 79;129;189 220;230;242 Calibri Rectangle 8 1 1 0 0 0 0 0 0 1 1 1 90;200;30 10;255;0 0 0 0 175;171;171 220;230;242 220;230;242 0 1 1 0 15 50 85 0 0 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GRESS INDICATOR TITLE" val="Default Section"/>
</p:tagLst>
</file>

<file path=ppt/theme/theme1.xml><?xml version="1.0" encoding="utf-8"?>
<a:theme xmlns:a="http://schemas.openxmlformats.org/drawingml/2006/main" name="Theme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25400">
          <a:solidFill>
            <a:schemeClr val="tx1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heme1" id="{956AF91C-A915-EB43-A318-2526352C94CB}" vid="{00B548D9-0413-EF4C-B81F-15ECCD6673C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5122</TotalTime>
  <Words>1342</Words>
  <Application>Microsoft Macintosh PowerPoint</Application>
  <PresentationFormat>Widescreen</PresentationFormat>
  <Paragraphs>340</Paragraphs>
  <Slides>45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2" baseType="lpstr">
      <vt:lpstr>Arial</vt:lpstr>
      <vt:lpstr>Avenir Book</vt:lpstr>
      <vt:lpstr>Calibri</vt:lpstr>
      <vt:lpstr>Comfortaa</vt:lpstr>
      <vt:lpstr>Courier</vt:lpstr>
      <vt:lpstr>Menlo</vt:lpstr>
      <vt:lpstr>Theme1</vt:lpstr>
      <vt:lpstr>R/Bioconductor 101</vt:lpstr>
      <vt:lpstr>R main classes</vt:lpstr>
      <vt:lpstr>R main classes</vt:lpstr>
      <vt:lpstr>R main classes</vt:lpstr>
      <vt:lpstr>R main classes</vt:lpstr>
      <vt:lpstr>R main classes</vt:lpstr>
      <vt:lpstr>R main classes</vt:lpstr>
      <vt:lpstr>R main classes</vt:lpstr>
      <vt:lpstr>R main classes</vt:lpstr>
      <vt:lpstr>R main classes</vt:lpstr>
      <vt:lpstr>R main classes</vt:lpstr>
      <vt:lpstr>R main classes</vt:lpstr>
      <vt:lpstr>R main classes</vt:lpstr>
      <vt:lpstr>R main classes</vt:lpstr>
      <vt:lpstr>R main classes</vt:lpstr>
      <vt:lpstr>R main classes</vt:lpstr>
      <vt:lpstr>R main classes</vt:lpstr>
      <vt:lpstr>R main classes</vt:lpstr>
      <vt:lpstr>Vectors vs. list vs. tibbles</vt:lpstr>
      <vt:lpstr>R essential packages</vt:lpstr>
      <vt:lpstr>R essential packages</vt:lpstr>
      <vt:lpstr>R essential packages</vt:lpstr>
      <vt:lpstr>R essential packages</vt:lpstr>
      <vt:lpstr>What do you need in bioinformatics to study genomics?</vt:lpstr>
      <vt:lpstr>What do you need in bioinformatics to study genomics?</vt:lpstr>
      <vt:lpstr>What do you need in bioinformatics to study genomics?</vt:lpstr>
      <vt:lpstr>What do you need in bioinformatics to study genomics?</vt:lpstr>
      <vt:lpstr>Bioconductor</vt:lpstr>
      <vt:lpstr>Bioconductor installation</vt:lpstr>
      <vt:lpstr>Bioconductor</vt:lpstr>
      <vt:lpstr>Bioconductor version</vt:lpstr>
      <vt:lpstr>Bioconductor version</vt:lpstr>
      <vt:lpstr>Bioconductor version</vt:lpstr>
      <vt:lpstr>Bioconductor version</vt:lpstr>
      <vt:lpstr>Bioconductor version</vt:lpstr>
      <vt:lpstr>Installation of Bioconductor packages</vt:lpstr>
      <vt:lpstr>Bioconductor essentials</vt:lpstr>
      <vt:lpstr>GRanges</vt:lpstr>
      <vt:lpstr>GRanges</vt:lpstr>
      <vt:lpstr>GRanges</vt:lpstr>
      <vt:lpstr>GRanges</vt:lpstr>
      <vt:lpstr>GRanges</vt:lpstr>
      <vt:lpstr>GRanges</vt:lpstr>
      <vt:lpstr>Biostrings</vt:lpstr>
      <vt:lpstr>Biostrings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Dissecting the molecular mechanisms regulating cytoplasmic and nuclear events occurring during MCC differentiation </dc:title>
  <dc:creator>Jacques Serizay</dc:creator>
  <cp:lastModifiedBy>Jacques  SERIZAY</cp:lastModifiedBy>
  <cp:revision>316</cp:revision>
  <dcterms:created xsi:type="dcterms:W3CDTF">2021-02-26T11:16:43Z</dcterms:created>
  <dcterms:modified xsi:type="dcterms:W3CDTF">2022-11-06T17:06:24Z</dcterms:modified>
</cp:coreProperties>
</file>